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77C7F4-FA32-45B5-917C-D8159EAFDE0B}" v="165" dt="2024-09-23T16:12:54.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89" d="100"/>
          <a:sy n="89" d="100"/>
        </p:scale>
        <p:origin x="3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Cousland" userId="0add9dda42c7579b" providerId="LiveId" clId="{D577C7F4-FA32-45B5-917C-D8159EAFDE0B}"/>
    <pc:docChg chg="addSld modSld">
      <pc:chgData name="Beth Cousland" userId="0add9dda42c7579b" providerId="LiveId" clId="{D577C7F4-FA32-45B5-917C-D8159EAFDE0B}" dt="2024-09-23T16:12:54.610" v="384"/>
      <pc:docMkLst>
        <pc:docMk/>
      </pc:docMkLst>
      <pc:sldChg chg="addSp modSp new mod modAnim">
        <pc:chgData name="Beth Cousland" userId="0add9dda42c7579b" providerId="LiveId" clId="{D577C7F4-FA32-45B5-917C-D8159EAFDE0B}" dt="2024-09-23T16:09:07.329" v="332"/>
        <pc:sldMkLst>
          <pc:docMk/>
          <pc:sldMk cId="322834496" sldId="257"/>
        </pc:sldMkLst>
        <pc:spChg chg="add mod">
          <ac:chgData name="Beth Cousland" userId="0add9dda42c7579b" providerId="LiveId" clId="{D577C7F4-FA32-45B5-917C-D8159EAFDE0B}" dt="2024-09-23T15:57:51.656" v="170" actId="122"/>
          <ac:spMkLst>
            <pc:docMk/>
            <pc:sldMk cId="322834496" sldId="257"/>
            <ac:spMk id="3" creationId="{E4BD5BEF-6052-0F0D-67E5-075F12AAFB25}"/>
          </ac:spMkLst>
        </pc:spChg>
      </pc:sldChg>
      <pc:sldChg chg="addSp modSp new mod modAnim">
        <pc:chgData name="Beth Cousland" userId="0add9dda42c7579b" providerId="LiveId" clId="{D577C7F4-FA32-45B5-917C-D8159EAFDE0B}" dt="2024-09-23T16:09:34.795" v="336"/>
        <pc:sldMkLst>
          <pc:docMk/>
          <pc:sldMk cId="397656927" sldId="258"/>
        </pc:sldMkLst>
        <pc:spChg chg="add mod">
          <ac:chgData name="Beth Cousland" userId="0add9dda42c7579b" providerId="LiveId" clId="{D577C7F4-FA32-45B5-917C-D8159EAFDE0B}" dt="2024-09-23T15:58:45.529" v="181" actId="122"/>
          <ac:spMkLst>
            <pc:docMk/>
            <pc:sldMk cId="397656927" sldId="258"/>
            <ac:spMk id="3" creationId="{358409A9-E991-03A2-4A2F-D7D0F6A165EE}"/>
          </ac:spMkLst>
        </pc:spChg>
      </pc:sldChg>
      <pc:sldChg chg="addSp modSp new mod modAnim">
        <pc:chgData name="Beth Cousland" userId="0add9dda42c7579b" providerId="LiveId" clId="{D577C7F4-FA32-45B5-917C-D8159EAFDE0B}" dt="2024-09-23T16:10:02.378" v="342"/>
        <pc:sldMkLst>
          <pc:docMk/>
          <pc:sldMk cId="373600441" sldId="259"/>
        </pc:sldMkLst>
        <pc:spChg chg="add mod">
          <ac:chgData name="Beth Cousland" userId="0add9dda42c7579b" providerId="LiveId" clId="{D577C7F4-FA32-45B5-917C-D8159EAFDE0B}" dt="2024-09-23T15:59:58.328" v="223" actId="20577"/>
          <ac:spMkLst>
            <pc:docMk/>
            <pc:sldMk cId="373600441" sldId="259"/>
            <ac:spMk id="3" creationId="{EBE4CB15-99E5-6CCA-C319-73B520426834}"/>
          </ac:spMkLst>
        </pc:spChg>
      </pc:sldChg>
      <pc:sldChg chg="addSp modSp new mod modAnim">
        <pc:chgData name="Beth Cousland" userId="0add9dda42c7579b" providerId="LiveId" clId="{D577C7F4-FA32-45B5-917C-D8159EAFDE0B}" dt="2024-09-23T16:10:18.985" v="346"/>
        <pc:sldMkLst>
          <pc:docMk/>
          <pc:sldMk cId="1606786231" sldId="260"/>
        </pc:sldMkLst>
        <pc:spChg chg="add mod">
          <ac:chgData name="Beth Cousland" userId="0add9dda42c7579b" providerId="LiveId" clId="{D577C7F4-FA32-45B5-917C-D8159EAFDE0B}" dt="2024-09-23T16:00:45.528" v="233" actId="255"/>
          <ac:spMkLst>
            <pc:docMk/>
            <pc:sldMk cId="1606786231" sldId="260"/>
            <ac:spMk id="3" creationId="{B6E61AD4-449A-6F57-260D-F09A1006B5E3}"/>
          </ac:spMkLst>
        </pc:spChg>
      </pc:sldChg>
      <pc:sldChg chg="addSp modSp new mod modAnim">
        <pc:chgData name="Beth Cousland" userId="0add9dda42c7579b" providerId="LiveId" clId="{D577C7F4-FA32-45B5-917C-D8159EAFDE0B}" dt="2024-09-23T16:11:09.012" v="362"/>
        <pc:sldMkLst>
          <pc:docMk/>
          <pc:sldMk cId="3798634055" sldId="261"/>
        </pc:sldMkLst>
        <pc:spChg chg="add mod">
          <ac:chgData name="Beth Cousland" userId="0add9dda42c7579b" providerId="LiveId" clId="{D577C7F4-FA32-45B5-917C-D8159EAFDE0B}" dt="2024-09-23T16:10:52.864" v="359" actId="20577"/>
          <ac:spMkLst>
            <pc:docMk/>
            <pc:sldMk cId="3798634055" sldId="261"/>
            <ac:spMk id="3" creationId="{276D755F-28AA-E35B-FBBD-1929E6B9DA9D}"/>
          </ac:spMkLst>
        </pc:spChg>
      </pc:sldChg>
      <pc:sldChg chg="addSp modSp new mod modAnim">
        <pc:chgData name="Beth Cousland" userId="0add9dda42c7579b" providerId="LiveId" clId="{D577C7F4-FA32-45B5-917C-D8159EAFDE0B}" dt="2024-09-23T16:11:30.483" v="366"/>
        <pc:sldMkLst>
          <pc:docMk/>
          <pc:sldMk cId="3888134386" sldId="262"/>
        </pc:sldMkLst>
        <pc:spChg chg="add mod">
          <ac:chgData name="Beth Cousland" userId="0add9dda42c7579b" providerId="LiveId" clId="{D577C7F4-FA32-45B5-917C-D8159EAFDE0B}" dt="2024-09-23T16:03:44.031" v="270" actId="255"/>
          <ac:spMkLst>
            <pc:docMk/>
            <pc:sldMk cId="3888134386" sldId="262"/>
            <ac:spMk id="3" creationId="{9D1EEA51-292F-8197-DBC1-74BEFAFF9EC3}"/>
          </ac:spMkLst>
        </pc:spChg>
      </pc:sldChg>
      <pc:sldChg chg="addSp modSp new mod modAnim">
        <pc:chgData name="Beth Cousland" userId="0add9dda42c7579b" providerId="LiveId" clId="{D577C7F4-FA32-45B5-917C-D8159EAFDE0B}" dt="2024-09-23T16:11:54.542" v="371"/>
        <pc:sldMkLst>
          <pc:docMk/>
          <pc:sldMk cId="869123928" sldId="263"/>
        </pc:sldMkLst>
        <pc:spChg chg="add mod">
          <ac:chgData name="Beth Cousland" userId="0add9dda42c7579b" providerId="LiveId" clId="{D577C7F4-FA32-45B5-917C-D8159EAFDE0B}" dt="2024-09-23T16:04:41.585" v="278" actId="6549"/>
          <ac:spMkLst>
            <pc:docMk/>
            <pc:sldMk cId="869123928" sldId="263"/>
            <ac:spMk id="3" creationId="{77ADA2DC-7416-8B0C-CBCF-53ED7DC66D78}"/>
          </ac:spMkLst>
        </pc:spChg>
      </pc:sldChg>
      <pc:sldChg chg="addSp modSp new mod modAnim">
        <pc:chgData name="Beth Cousland" userId="0add9dda42c7579b" providerId="LiveId" clId="{D577C7F4-FA32-45B5-917C-D8159EAFDE0B}" dt="2024-09-23T16:12:16.079" v="376"/>
        <pc:sldMkLst>
          <pc:docMk/>
          <pc:sldMk cId="210018749" sldId="264"/>
        </pc:sldMkLst>
        <pc:spChg chg="add mod">
          <ac:chgData name="Beth Cousland" userId="0add9dda42c7579b" providerId="LiveId" clId="{D577C7F4-FA32-45B5-917C-D8159EAFDE0B}" dt="2024-09-23T16:06:23.251" v="296" actId="255"/>
          <ac:spMkLst>
            <pc:docMk/>
            <pc:sldMk cId="210018749" sldId="264"/>
            <ac:spMk id="3" creationId="{0D373301-7C23-0647-871C-7C85F2CDFA92}"/>
          </ac:spMkLst>
        </pc:spChg>
      </pc:sldChg>
      <pc:sldChg chg="addSp modSp new mod modAnim">
        <pc:chgData name="Beth Cousland" userId="0add9dda42c7579b" providerId="LiveId" clId="{D577C7F4-FA32-45B5-917C-D8159EAFDE0B}" dt="2024-09-23T16:12:33.239" v="380"/>
        <pc:sldMkLst>
          <pc:docMk/>
          <pc:sldMk cId="594342651" sldId="265"/>
        </pc:sldMkLst>
        <pc:spChg chg="add mod">
          <ac:chgData name="Beth Cousland" userId="0add9dda42c7579b" providerId="LiveId" clId="{D577C7F4-FA32-45B5-917C-D8159EAFDE0B}" dt="2024-09-23T16:07:19.076" v="306" actId="255"/>
          <ac:spMkLst>
            <pc:docMk/>
            <pc:sldMk cId="594342651" sldId="265"/>
            <ac:spMk id="3" creationId="{8668E04C-E53F-E27B-047B-44D1649EDB2A}"/>
          </ac:spMkLst>
        </pc:spChg>
      </pc:sldChg>
      <pc:sldChg chg="addSp modSp new mod modAnim">
        <pc:chgData name="Beth Cousland" userId="0add9dda42c7579b" providerId="LiveId" clId="{D577C7F4-FA32-45B5-917C-D8159EAFDE0B}" dt="2024-09-23T16:12:54.610" v="384"/>
        <pc:sldMkLst>
          <pc:docMk/>
          <pc:sldMk cId="2971304357" sldId="266"/>
        </pc:sldMkLst>
        <pc:spChg chg="add mod">
          <ac:chgData name="Beth Cousland" userId="0add9dda42c7579b" providerId="LiveId" clId="{D577C7F4-FA32-45B5-917C-D8159EAFDE0B}" dt="2024-09-23T16:08:42.341" v="328" actId="255"/>
          <ac:spMkLst>
            <pc:docMk/>
            <pc:sldMk cId="2971304357" sldId="266"/>
            <ac:spMk id="3" creationId="{D4FBB5DA-D1CE-B134-CE1E-6149A216F12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9EE4-7CA1-4D5C-97AE-AA01A7FC9F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8A3AA8-C2A3-7C39-682A-1DDD7FBF45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51FD2C-CED0-ED1F-7F92-760DC97A7882}"/>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5" name="Footer Placeholder 4">
            <a:extLst>
              <a:ext uri="{FF2B5EF4-FFF2-40B4-BE49-F238E27FC236}">
                <a16:creationId xmlns:a16="http://schemas.microsoft.com/office/drawing/2014/main" id="{956CE9F8-9804-498E-5989-5C16EFD8A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ED19C-0F9D-6795-826B-286C5F78E111}"/>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218876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0CA68-34E8-1271-40C4-C61E5CCAF7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CDDAD5-FC56-C9D6-1C76-44D7675986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F5A201-1D43-3338-4995-A3E9EC6B05B8}"/>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5" name="Footer Placeholder 4">
            <a:extLst>
              <a:ext uri="{FF2B5EF4-FFF2-40B4-BE49-F238E27FC236}">
                <a16:creationId xmlns:a16="http://schemas.microsoft.com/office/drawing/2014/main" id="{0E718EB9-D325-61C5-C867-5CC04F8E6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D4CF29-77BF-4168-B52B-D5C5E32DD83C}"/>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1577974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136885-8865-D178-7FB6-EEDA995E4C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1CFC3B-5222-1DBD-D8CA-FF91BD41AD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A8B75C-1F88-BC88-1D67-6498704ACAE7}"/>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5" name="Footer Placeholder 4">
            <a:extLst>
              <a:ext uri="{FF2B5EF4-FFF2-40B4-BE49-F238E27FC236}">
                <a16:creationId xmlns:a16="http://schemas.microsoft.com/office/drawing/2014/main" id="{D0BC750B-19A4-BB50-F160-CFDA75B57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E11F6-114D-9FBC-F547-778719F10789}"/>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295324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ACF3-39BC-7900-45D5-2382DA400E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AA9BD5-4377-E504-E45F-8A8F1AEB2B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81500C-292F-E9B5-F3BE-76B3C5959F76}"/>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5" name="Footer Placeholder 4">
            <a:extLst>
              <a:ext uri="{FF2B5EF4-FFF2-40B4-BE49-F238E27FC236}">
                <a16:creationId xmlns:a16="http://schemas.microsoft.com/office/drawing/2014/main" id="{74050446-90AF-8364-CFB0-340ABC7DC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0C6FB-5696-CB6C-2C90-5868A50E4847}"/>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361528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642A3-809A-890B-A51B-F0172FB8D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2C7230-5E08-03A4-8160-D472305FB0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55F121-A71D-9654-6AAD-C1C03BBAB644}"/>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5" name="Footer Placeholder 4">
            <a:extLst>
              <a:ext uri="{FF2B5EF4-FFF2-40B4-BE49-F238E27FC236}">
                <a16:creationId xmlns:a16="http://schemas.microsoft.com/office/drawing/2014/main" id="{64316F05-6AB2-8E20-6245-1536A2BD3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8D676B-05FF-7A6F-A249-F4D5A8CEDD7B}"/>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1863805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EB3AA-547B-25ED-9B41-D58A52DBD3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0775A0-7F1C-5DA5-14F2-6DA826B42B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08C559-3AD8-2581-E05F-53A297AFEC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C32DA0-2830-9ECD-EE49-B2645DAE14F7}"/>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6" name="Footer Placeholder 5">
            <a:extLst>
              <a:ext uri="{FF2B5EF4-FFF2-40B4-BE49-F238E27FC236}">
                <a16:creationId xmlns:a16="http://schemas.microsoft.com/office/drawing/2014/main" id="{A2FEC944-B5C1-58A9-E9DD-63B441F626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0838BC-2EB6-8AE5-3B52-3A2EBBC79A57}"/>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352072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39EFA-D588-DD79-9D8F-7E18A2290F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BB40A3-AB25-D0FD-41F4-C265557495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60B8F4-DAE9-0505-7E70-7F7013EFF1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F47B9F-DC1A-1D18-E3F9-343139E90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152F6D-2FCA-B3AA-5323-25F06449D9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5E2B56-CAEF-5DBF-5130-75B9BFC893E7}"/>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8" name="Footer Placeholder 7">
            <a:extLst>
              <a:ext uri="{FF2B5EF4-FFF2-40B4-BE49-F238E27FC236}">
                <a16:creationId xmlns:a16="http://schemas.microsoft.com/office/drawing/2014/main" id="{9B917428-7857-51B0-286F-073C7EECC0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26DBF0-CC8C-8C28-A918-7443B37E7A81}"/>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268212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CFF53-C8FE-6562-6ED9-071D2E6D2E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FE83BE-95B4-7608-98DA-CACC439AAA30}"/>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4" name="Footer Placeholder 3">
            <a:extLst>
              <a:ext uri="{FF2B5EF4-FFF2-40B4-BE49-F238E27FC236}">
                <a16:creationId xmlns:a16="http://schemas.microsoft.com/office/drawing/2014/main" id="{2D2CA875-6144-9AF1-4D08-D1372694F2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0B609E-2685-4373-EDD3-B58F847A9E52}"/>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132225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9AC348-BA2D-0998-BBE3-A76BB52F70DD}"/>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3" name="Footer Placeholder 2">
            <a:extLst>
              <a:ext uri="{FF2B5EF4-FFF2-40B4-BE49-F238E27FC236}">
                <a16:creationId xmlns:a16="http://schemas.microsoft.com/office/drawing/2014/main" id="{A3E84978-AC4C-1E2D-8325-6D42AA4375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F3800F-EF9A-5529-F278-BD6C1D15E0CB}"/>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399810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C1BEA-3F33-3EB9-2112-38A1222B7D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6EB014-D3DB-BD99-4C97-53A66BABC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E09BD3-0C01-DB4E-4D26-4B6941A1C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FDB54F-A720-2EF1-47F5-4ACDEF6BB891}"/>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6" name="Footer Placeholder 5">
            <a:extLst>
              <a:ext uri="{FF2B5EF4-FFF2-40B4-BE49-F238E27FC236}">
                <a16:creationId xmlns:a16="http://schemas.microsoft.com/office/drawing/2014/main" id="{9AE25A7E-EFF9-B2EB-4815-B79F6A5EEB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95CDAF-83F0-521E-71F5-1735454DA166}"/>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4238638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50F9D-C61C-E4D1-B9D0-7DBA37D4B7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67A824-09D0-5A99-CF39-5AFB754384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E9C536-D656-EC0B-87C7-C05D0F678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629103-7E92-0950-1EED-817A15F36BC5}"/>
              </a:ext>
            </a:extLst>
          </p:cNvPr>
          <p:cNvSpPr>
            <a:spLocks noGrp="1"/>
          </p:cNvSpPr>
          <p:nvPr>
            <p:ph type="dt" sz="half" idx="10"/>
          </p:nvPr>
        </p:nvSpPr>
        <p:spPr/>
        <p:txBody>
          <a:bodyPr/>
          <a:lstStyle/>
          <a:p>
            <a:fld id="{A2AD80F7-CC59-4266-9B78-0A95A7EE85B3}" type="datetimeFigureOut">
              <a:rPr lang="en-US" smtClean="0"/>
              <a:t>9/23/2024</a:t>
            </a:fld>
            <a:endParaRPr lang="en-US"/>
          </a:p>
        </p:txBody>
      </p:sp>
      <p:sp>
        <p:nvSpPr>
          <p:cNvPr id="6" name="Footer Placeholder 5">
            <a:extLst>
              <a:ext uri="{FF2B5EF4-FFF2-40B4-BE49-F238E27FC236}">
                <a16:creationId xmlns:a16="http://schemas.microsoft.com/office/drawing/2014/main" id="{1AC40670-AF9D-9CB3-624B-020D57FEED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9D4DC0-73B8-EFEE-D2B3-D82760984369}"/>
              </a:ext>
            </a:extLst>
          </p:cNvPr>
          <p:cNvSpPr>
            <a:spLocks noGrp="1"/>
          </p:cNvSpPr>
          <p:nvPr>
            <p:ph type="sldNum" sz="quarter" idx="12"/>
          </p:nvPr>
        </p:nvSpPr>
        <p:spPr/>
        <p:txBody>
          <a:bodyPr/>
          <a:lstStyle/>
          <a:p>
            <a:fld id="{3C236C86-86F1-47D1-8BAE-CD48CA96AD0F}" type="slidenum">
              <a:rPr lang="en-US" smtClean="0"/>
              <a:t>‹#›</a:t>
            </a:fld>
            <a:endParaRPr lang="en-US"/>
          </a:p>
        </p:txBody>
      </p:sp>
    </p:spTree>
    <p:extLst>
      <p:ext uri="{BB962C8B-B14F-4D97-AF65-F5344CB8AC3E}">
        <p14:creationId xmlns:p14="http://schemas.microsoft.com/office/powerpoint/2010/main" val="209738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B311A7-FBFC-B240-2F87-5E06C7F6C5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286E56-E541-9FEF-B0C4-5C4D02BEAD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182613-38EF-C94B-2FD1-742AB4AAF1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2AD80F7-CC59-4266-9B78-0A95A7EE85B3}" type="datetimeFigureOut">
              <a:rPr lang="en-US" smtClean="0"/>
              <a:t>9/23/2024</a:t>
            </a:fld>
            <a:endParaRPr lang="en-US"/>
          </a:p>
        </p:txBody>
      </p:sp>
      <p:sp>
        <p:nvSpPr>
          <p:cNvPr id="5" name="Footer Placeholder 4">
            <a:extLst>
              <a:ext uri="{FF2B5EF4-FFF2-40B4-BE49-F238E27FC236}">
                <a16:creationId xmlns:a16="http://schemas.microsoft.com/office/drawing/2014/main" id="{FEA795DA-ABF3-8545-CD10-5DF57433E3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294E746-1124-091F-352B-1A2C5EE16B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236C86-86F1-47D1-8BAE-CD48CA96AD0F}" type="slidenum">
              <a:rPr lang="en-US" smtClean="0"/>
              <a:t>‹#›</a:t>
            </a:fld>
            <a:endParaRPr lang="en-US"/>
          </a:p>
        </p:txBody>
      </p:sp>
    </p:spTree>
    <p:extLst>
      <p:ext uri="{BB962C8B-B14F-4D97-AF65-F5344CB8AC3E}">
        <p14:creationId xmlns:p14="http://schemas.microsoft.com/office/powerpoint/2010/main" val="37267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7321-447C-14C5-111E-6BCDC8E669F4}"/>
              </a:ext>
            </a:extLst>
          </p:cNvPr>
          <p:cNvSpPr>
            <a:spLocks noGrp="1"/>
          </p:cNvSpPr>
          <p:nvPr>
            <p:ph type="ctrTitle"/>
          </p:nvPr>
        </p:nvSpPr>
        <p:spPr/>
        <p:txBody>
          <a:bodyPr/>
          <a:lstStyle/>
          <a:p>
            <a:r>
              <a:rPr lang="en-US" dirty="0"/>
              <a:t>Tangent Planes and Linear Approximations</a:t>
            </a:r>
          </a:p>
        </p:txBody>
      </p:sp>
      <p:sp>
        <p:nvSpPr>
          <p:cNvPr id="3" name="Subtitle 2">
            <a:extLst>
              <a:ext uri="{FF2B5EF4-FFF2-40B4-BE49-F238E27FC236}">
                <a16:creationId xmlns:a16="http://schemas.microsoft.com/office/drawing/2014/main" id="{2E0420BA-F594-3EAF-F426-DBECE2CAF17F}"/>
              </a:ext>
            </a:extLst>
          </p:cNvPr>
          <p:cNvSpPr>
            <a:spLocks noGrp="1"/>
          </p:cNvSpPr>
          <p:nvPr>
            <p:ph type="subTitle" idx="1"/>
          </p:nvPr>
        </p:nvSpPr>
        <p:spPr/>
        <p:txBody>
          <a:bodyPr/>
          <a:lstStyle/>
          <a:p>
            <a:r>
              <a:rPr lang="en-US" dirty="0"/>
              <a:t>Scott Surgent</a:t>
            </a:r>
          </a:p>
        </p:txBody>
      </p:sp>
    </p:spTree>
    <p:extLst>
      <p:ext uri="{BB962C8B-B14F-4D97-AF65-F5344CB8AC3E}">
        <p14:creationId xmlns:p14="http://schemas.microsoft.com/office/powerpoint/2010/main" val="3318569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8668E04C-E53F-E27B-047B-44D1649EDB2A}"/>
                  </a:ext>
                </a:extLst>
              </p:cNvPr>
              <p:cNvSpPr txBox="1"/>
              <p:nvPr/>
            </p:nvSpPr>
            <p:spPr>
              <a:xfrm>
                <a:off x="527125" y="215153"/>
                <a:ext cx="11241741" cy="5974521"/>
              </a:xfrm>
              <a:prstGeom prst="rect">
                <a:avLst/>
              </a:prstGeom>
              <a:noFill/>
            </p:spPr>
            <p:txBody>
              <a:bodyPr wrap="square">
                <a:spAutoFit/>
              </a:bodyPr>
              <a:lstStyle/>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6</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 conical pyramid of sand has a circular base with radius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6 meters and a height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4 meters. If sand is added to the pile in such a way that the change in radius and the change in height are the same, what will have more of an effect on the volume, a change in the radius or a change in the height?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volume of a conical pyramid is given by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𝑉</m:t>
                    </m:r>
                    <m:d>
                      <m:d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𝑟</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h</m:t>
                        </m:r>
                      </m:e>
                    </m:d>
                    <m:r>
                      <a:rPr lang="en-US" sz="2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0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20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000" i="1">
                        <a:effectLst/>
                        <a:latin typeface="Cambria Math" panose="02040503050406030204" pitchFamily="18" charset="0"/>
                        <a:ea typeface="Calibri" panose="020F0502020204030204" pitchFamily="34" charset="0"/>
                        <a:cs typeface="Times New Roman" panose="02020603050405020304" pitchFamily="18" charset="0"/>
                      </a:rPr>
                      <m:t>𝜋</m:t>
                    </m:r>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𝑟</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2000" i="1">
                        <a:effectLst/>
                        <a:latin typeface="Cambria Math" panose="02040503050406030204" pitchFamily="18" charset="0"/>
                        <a:ea typeface="Calibri" panose="020F0502020204030204" pitchFamily="34" charset="0"/>
                        <a:cs typeface="Times New Roman" panose="02020603050405020304" pitchFamily="18" charset="0"/>
                      </a:rPr>
                      <m:t>h</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the radius of the base, and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is the vertical height. In differential form, we have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𝑑𝑉</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𝑟h</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den>
                          </m:f>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Evaluated at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6 meters and a height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4 meters, we have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𝑑𝑉</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m:t>
                              </m:r>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e>
                          </m:d>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=16</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Assuming that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then since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16</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&gt;12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 change in the radius will have a greater effect on the volume than an equal change in height would.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8668E04C-E53F-E27B-047B-44D1649EDB2A}"/>
                  </a:ext>
                </a:extLst>
              </p:cNvPr>
              <p:cNvSpPr txBox="1">
                <a:spLocks noRot="1" noChangeAspect="1" noMove="1" noResize="1" noEditPoints="1" noAdjustHandles="1" noChangeArrowheads="1" noChangeShapeType="1" noTextEdit="1"/>
              </p:cNvSpPr>
              <p:nvPr/>
            </p:nvSpPr>
            <p:spPr>
              <a:xfrm>
                <a:off x="527125" y="215153"/>
                <a:ext cx="11241741" cy="5974521"/>
              </a:xfrm>
              <a:prstGeom prst="rect">
                <a:avLst/>
              </a:prstGeom>
              <a:blipFill>
                <a:blip r:embed="rId2"/>
                <a:stretch>
                  <a:fillRect l="-542" t="-510" r="-542" b="-816"/>
                </a:stretch>
              </a:blipFill>
            </p:spPr>
            <p:txBody>
              <a:bodyPr/>
              <a:lstStyle/>
              <a:p>
                <a:r>
                  <a:rPr lang="en-US">
                    <a:noFill/>
                  </a:rPr>
                  <a:t> </a:t>
                </a:r>
              </a:p>
            </p:txBody>
          </p:sp>
        </mc:Fallback>
      </mc:AlternateContent>
    </p:spTree>
    <p:extLst>
      <p:ext uri="{BB962C8B-B14F-4D97-AF65-F5344CB8AC3E}">
        <p14:creationId xmlns:p14="http://schemas.microsoft.com/office/powerpoint/2010/main" val="59434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D4FBB5DA-D1CE-B134-CE1E-6149A216F12C}"/>
                  </a:ext>
                </a:extLst>
              </p:cNvPr>
              <p:cNvSpPr txBox="1"/>
              <p:nvPr/>
            </p:nvSpPr>
            <p:spPr>
              <a:xfrm>
                <a:off x="365760" y="225911"/>
                <a:ext cx="11446136" cy="6284797"/>
              </a:xfrm>
              <a:prstGeom prst="rect">
                <a:avLst/>
              </a:prstGeom>
              <a:noFill/>
            </p:spPr>
            <p:txBody>
              <a:bodyPr wrap="square">
                <a:spAutoFit/>
              </a:bodyPr>
              <a:lstStyle/>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related rate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where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z</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are functions of a parameter variable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We use the Chain Rule and obtain: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𝑑𝑧</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𝑑𝑥</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𝑑𝑦</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7</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 circular cylinder is being heated in such a way that its radius is increasing at the rate of 0.05 feet/minute and the height is shrinking at the rate of 0.02 feet/minute. Find the rate at which the surface area is changing when its base radius is 3 feet and the height is 7 feet.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Using the formula for surface area of a circular cylinder,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we differentiate each term with respect to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𝑑𝐴</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sub>
                      </m:sSub>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sub>
                      </m:sSub>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d>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d>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Substituting, we have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𝑑𝐴</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7</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e>
                          </m:d>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0.05</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e>
                          </m:d>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≈3.71 </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feet</m:t>
                              </m:r>
                            </m:e>
                            <m:sup>
                              <m:r>
                                <a:rPr lang="en-US" sz="2000">
                                  <a:effectLst/>
                                  <a:latin typeface="Cambria Math" panose="02040503050406030204" pitchFamily="18" charset="0"/>
                                  <a:ea typeface="Times New Roman" panose="02020603050405020304" pitchFamily="18" charset="0"/>
                                  <a:cs typeface="Times New Roman" panose="02020603050405020304" pitchFamily="18" charset="0"/>
                                </a:rPr>
                                <m:t>2</m:t>
                              </m:r>
                            </m:sup>
                          </m:sSup>
                        </m:num>
                        <m:den>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minute</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D4FBB5DA-D1CE-B134-CE1E-6149A216F12C}"/>
                  </a:ext>
                </a:extLst>
              </p:cNvPr>
              <p:cNvSpPr txBox="1">
                <a:spLocks noRot="1" noChangeAspect="1" noMove="1" noResize="1" noEditPoints="1" noAdjustHandles="1" noChangeArrowheads="1" noChangeShapeType="1" noTextEdit="1"/>
              </p:cNvSpPr>
              <p:nvPr/>
            </p:nvSpPr>
            <p:spPr>
              <a:xfrm>
                <a:off x="365760" y="225911"/>
                <a:ext cx="11446136" cy="6284797"/>
              </a:xfrm>
              <a:prstGeom prst="rect">
                <a:avLst/>
              </a:prstGeom>
              <a:blipFill>
                <a:blip r:embed="rId2"/>
                <a:stretch>
                  <a:fillRect l="-532" t="-485" r="-479"/>
                </a:stretch>
              </a:blipFill>
            </p:spPr>
            <p:txBody>
              <a:bodyPr/>
              <a:lstStyle/>
              <a:p>
                <a:r>
                  <a:rPr lang="en-US">
                    <a:noFill/>
                  </a:rPr>
                  <a:t> </a:t>
                </a:r>
              </a:p>
            </p:txBody>
          </p:sp>
        </mc:Fallback>
      </mc:AlternateContent>
    </p:spTree>
    <p:extLst>
      <p:ext uri="{BB962C8B-B14F-4D97-AF65-F5344CB8AC3E}">
        <p14:creationId xmlns:p14="http://schemas.microsoft.com/office/powerpoint/2010/main" val="297130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E4BD5BEF-6052-0F0D-67E5-075F12AAFB25}"/>
                  </a:ext>
                </a:extLst>
              </p:cNvPr>
              <p:cNvSpPr txBox="1"/>
              <p:nvPr/>
            </p:nvSpPr>
            <p:spPr>
              <a:xfrm>
                <a:off x="494851" y="279700"/>
                <a:ext cx="11252499" cy="5742469"/>
              </a:xfrm>
              <a:prstGeom prst="rect">
                <a:avLst/>
              </a:prstGeom>
              <a:noFill/>
            </p:spPr>
            <p:txBody>
              <a:bodyPr wrap="square">
                <a:spAutoFit/>
              </a:bodyPr>
              <a:lstStyle/>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If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a differentiable surface in </a:t>
                </a:r>
                <a14:m>
                  <m:oMath xmlns:m="http://schemas.openxmlformats.org/officeDocument/2006/math">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a point on this surface, then it is possible to construct a plane passing through this point, tangent to the surface of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Recall that a plane is constructed by determining a vector </a:t>
                </a:r>
                <a14:m>
                  <m:oMath xmlns:m="http://schemas.openxmlformats.org/officeDocument/2006/math">
                    <m:r>
                      <a:rPr lang="en-US" sz="2000" b="1" i="1">
                        <a:effectLst/>
                        <a:latin typeface="Cambria Math" panose="02040503050406030204" pitchFamily="18" charset="0"/>
                        <a:ea typeface="Times New Roman" panose="02020603050405020304" pitchFamily="18" charset="0"/>
                        <a:cs typeface="Times New Roman" panose="02020603050405020304" pitchFamily="18" charset="0"/>
                      </a:rPr>
                      <m:t>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𝑐</m:t>
                        </m:r>
                      </m:e>
                    </m:d>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normal to the plane and identifying a point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on the plane. With this information, the equation of the plane is given by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𝑎</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𝑏</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𝑐</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normal to a surface is given by </a:t>
                </a:r>
              </a:p>
              <a:p>
                <a:pPr marL="0" marR="0" algn="just">
                  <a:lnSpc>
                    <a:spcPct val="107000"/>
                  </a:lnSpc>
                  <a:spcBef>
                    <a:spcPts val="0"/>
                  </a:spcBef>
                  <a:spcAft>
                    <a:spcPts val="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smtClean="0">
                          <a:effectLst/>
                          <a:latin typeface="Cambria Math" panose="02040503050406030204" pitchFamily="18" charset="0"/>
                          <a:ea typeface="Times New Roman" panose="02020603050405020304" pitchFamily="18" charset="0"/>
                          <a:cs typeface="Times New Roman" panose="02020603050405020304" pitchFamily="18" charset="0"/>
                        </a:rPr>
                        <m:t>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𝑐</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(There are a few ways to explain this. We will use the gradient later on to justify this)</a:t>
                </a:r>
              </a:p>
              <a:p>
                <a:pPr marL="0" marR="0" algn="just">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Therefore, the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equation of the tangent plane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a:t>
                </a:r>
                <a14:m>
                  <m:oMath xmlns:m="http://schemas.openxmlformats.org/officeDocument/2006/math">
                    <m:r>
                      <m:rPr>
                        <m:sty m:val="p"/>
                      </m:rPr>
                      <a:rPr lang="en-US" sz="2000" b="0" i="0" smtClean="0">
                        <a:effectLst/>
                        <a:latin typeface="Cambria Math" panose="02040503050406030204" pitchFamily="18" charset="0"/>
                        <a:ea typeface="Times New Roman" panose="02020603050405020304" pitchFamily="18" charset="0"/>
                        <a:cs typeface="Times New Roman" panose="02020603050405020304" pitchFamily="18" charset="0"/>
                      </a:rPr>
                      <m:t>t</m:t>
                    </m:r>
                    <m:r>
                      <a:rPr lang="en-US" sz="2000" b="0" i="0"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on the surface of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given by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E4BD5BEF-6052-0F0D-67E5-075F12AAFB25}"/>
                  </a:ext>
                </a:extLst>
              </p:cNvPr>
              <p:cNvSpPr txBox="1">
                <a:spLocks noRot="1" noChangeAspect="1" noMove="1" noResize="1" noEditPoints="1" noAdjustHandles="1" noChangeArrowheads="1" noChangeShapeType="1" noTextEdit="1"/>
              </p:cNvSpPr>
              <p:nvPr/>
            </p:nvSpPr>
            <p:spPr>
              <a:xfrm>
                <a:off x="494851" y="279700"/>
                <a:ext cx="11252499" cy="5742469"/>
              </a:xfrm>
              <a:prstGeom prst="rect">
                <a:avLst/>
              </a:prstGeom>
              <a:blipFill>
                <a:blip r:embed="rId2"/>
                <a:stretch>
                  <a:fillRect l="-542" t="-637" r="-596"/>
                </a:stretch>
              </a:blipFill>
            </p:spPr>
            <p:txBody>
              <a:bodyPr/>
              <a:lstStyle/>
              <a:p>
                <a:r>
                  <a:rPr lang="en-US">
                    <a:noFill/>
                  </a:rPr>
                  <a:t> </a:t>
                </a:r>
              </a:p>
            </p:txBody>
          </p:sp>
        </mc:Fallback>
      </mc:AlternateContent>
    </p:spTree>
    <p:extLst>
      <p:ext uri="{BB962C8B-B14F-4D97-AF65-F5344CB8AC3E}">
        <p14:creationId xmlns:p14="http://schemas.microsoft.com/office/powerpoint/2010/main" val="32283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358409A9-E991-03A2-4A2F-D7D0F6A165EE}"/>
                  </a:ext>
                </a:extLst>
              </p:cNvPr>
              <p:cNvSpPr txBox="1"/>
              <p:nvPr/>
            </p:nvSpPr>
            <p:spPr>
              <a:xfrm>
                <a:off x="441063" y="311973"/>
                <a:ext cx="11413863" cy="5675721"/>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Example 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Let </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𝑧</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Find the equation of the tangent plane to </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𝑓</m:t>
                    </m:r>
                  </m:oMath>
                </a14:m>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when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When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e>
                    </m:d>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=17.</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Thus, the point of tangency is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=(1,2,17)</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partial derivatives are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Evaluated at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we have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1,2</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=24</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Thus, the plane of tangency 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18</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+24</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𝑦</m:t>
                          </m:r>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𝑧</m:t>
                          </m:r>
                          <m:r>
                            <a:rPr lang="en-US" sz="2400" i="1">
                              <a:effectLst/>
                              <a:latin typeface="Cambria Math" panose="02040503050406030204" pitchFamily="18" charset="0"/>
                              <a:ea typeface="Calibri" panose="020F0502020204030204" pitchFamily="34" charset="0"/>
                              <a:cs typeface="Times New Roman" panose="02020603050405020304" pitchFamily="18" charset="0"/>
                            </a:rPr>
                            <m:t>−17</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=0.</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Simplified, the plane is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+24</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=49</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with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z</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isolated, we obtain      </a:t>
                </a:r>
              </a:p>
              <a:p>
                <a:pPr marL="0" marR="0" algn="just">
                  <a:lnSpc>
                    <a:spcPct val="107000"/>
                  </a:lnSpc>
                  <a:spcBef>
                    <a:spcPts val="0"/>
                  </a:spcBef>
                  <a:spcAft>
                    <a:spcPts val="0"/>
                  </a:spcAft>
                </a:pPr>
                <a:endParaRPr lang="en-US" sz="2400"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+24</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−49</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358409A9-E991-03A2-4A2F-D7D0F6A165EE}"/>
                  </a:ext>
                </a:extLst>
              </p:cNvPr>
              <p:cNvSpPr txBox="1">
                <a:spLocks noRot="1" noChangeAspect="1" noMove="1" noResize="1" noEditPoints="1" noAdjustHandles="1" noChangeArrowheads="1" noChangeShapeType="1" noTextEdit="1"/>
              </p:cNvSpPr>
              <p:nvPr/>
            </p:nvSpPr>
            <p:spPr>
              <a:xfrm>
                <a:off x="441063" y="311973"/>
                <a:ext cx="11413863" cy="5675721"/>
              </a:xfrm>
              <a:prstGeom prst="rect">
                <a:avLst/>
              </a:prstGeom>
              <a:blipFill>
                <a:blip r:embed="rId2"/>
                <a:stretch>
                  <a:fillRect l="-801" t="-859" r="-320" b="-1396"/>
                </a:stretch>
              </a:blipFill>
            </p:spPr>
            <p:txBody>
              <a:bodyPr/>
              <a:lstStyle/>
              <a:p>
                <a:r>
                  <a:rPr lang="en-US">
                    <a:noFill/>
                  </a:rPr>
                  <a:t> </a:t>
                </a:r>
              </a:p>
            </p:txBody>
          </p:sp>
        </mc:Fallback>
      </mc:AlternateContent>
    </p:spTree>
    <p:extLst>
      <p:ext uri="{BB962C8B-B14F-4D97-AF65-F5344CB8AC3E}">
        <p14:creationId xmlns:p14="http://schemas.microsoft.com/office/powerpoint/2010/main" val="39765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EBE4CB15-99E5-6CCA-C319-73B520426834}"/>
                  </a:ext>
                </a:extLst>
              </p:cNvPr>
              <p:cNvSpPr txBox="1"/>
              <p:nvPr/>
            </p:nvSpPr>
            <p:spPr>
              <a:xfrm>
                <a:off x="311971" y="311972"/>
                <a:ext cx="11478409" cy="6408036"/>
              </a:xfrm>
              <a:prstGeom prst="rect">
                <a:avLst/>
              </a:prstGeom>
              <a:noFill/>
            </p:spPr>
            <p:txBody>
              <a:bodyPr wrap="square">
                <a:spAutoFit/>
              </a:bodyPr>
              <a:lstStyle/>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This process can be extended to surfaces in higher dimension.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Example 2:</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Find the equation of the tangent plane to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𝑤</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𝑧</m:t>
                        </m:r>
                      </m:e>
                    </m:d>
                    <m:r>
                      <a:rPr lang="en-US" sz="20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2</m:t>
                        </m:r>
                      </m:sup>
                    </m:sSup>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3</m:t>
                        </m:r>
                      </m:sup>
                    </m:sSup>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𝑧</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4</m:t>
                        </m:r>
                      </m:sup>
                    </m:sSup>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(2,1,−2,64)</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 partial derivatives are evaluated at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d>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2,1,−2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=64,</m:t>
                      </m:r>
                    </m:oMath>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d>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2,1,−2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=192,</m:t>
                      </m:r>
                    </m:oMath>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d>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2,1,−2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=−128.</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Thus, the plane of tangency 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64</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−128</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e>
                          </m:d>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−64</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Solving for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=64</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−128</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+64.</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Simplified, the plane is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=64</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−128</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−512.</m:t>
                    </m:r>
                  </m:oMath>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EBE4CB15-99E5-6CCA-C319-73B520426834}"/>
                  </a:ext>
                </a:extLst>
              </p:cNvPr>
              <p:cNvSpPr txBox="1">
                <a:spLocks noRot="1" noChangeAspect="1" noMove="1" noResize="1" noEditPoints="1" noAdjustHandles="1" noChangeArrowheads="1" noChangeShapeType="1" noTextEdit="1"/>
              </p:cNvSpPr>
              <p:nvPr/>
            </p:nvSpPr>
            <p:spPr>
              <a:xfrm>
                <a:off x="311971" y="311972"/>
                <a:ext cx="11478409" cy="6408036"/>
              </a:xfrm>
              <a:prstGeom prst="rect">
                <a:avLst/>
              </a:prstGeom>
              <a:blipFill>
                <a:blip r:embed="rId2"/>
                <a:stretch>
                  <a:fillRect l="-531" t="-476" b="-666"/>
                </a:stretch>
              </a:blipFill>
            </p:spPr>
            <p:txBody>
              <a:bodyPr/>
              <a:lstStyle/>
              <a:p>
                <a:r>
                  <a:rPr lang="en-US">
                    <a:noFill/>
                  </a:rPr>
                  <a:t> </a:t>
                </a:r>
              </a:p>
            </p:txBody>
          </p:sp>
        </mc:Fallback>
      </mc:AlternateContent>
    </p:spTree>
    <p:extLst>
      <p:ext uri="{BB962C8B-B14F-4D97-AF65-F5344CB8AC3E}">
        <p14:creationId xmlns:p14="http://schemas.microsoft.com/office/powerpoint/2010/main" val="37360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B6E61AD4-449A-6F57-260D-F09A1006B5E3}"/>
                  </a:ext>
                </a:extLst>
              </p:cNvPr>
              <p:cNvSpPr txBox="1"/>
              <p:nvPr/>
            </p:nvSpPr>
            <p:spPr>
              <a:xfrm>
                <a:off x="570155" y="344245"/>
                <a:ext cx="10962043" cy="4681282"/>
              </a:xfrm>
              <a:prstGeom prst="rect">
                <a:avLst/>
              </a:prstGeom>
              <a:noFill/>
            </p:spPr>
            <p:txBody>
              <a:bodyPr wrap="square">
                <a:spAutoFit/>
              </a:bodyPr>
              <a:lstStyle/>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3</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Given that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=18</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+24</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−49</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the equation of the plane tangent to the surface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e>
                    </m:d>
                    <m:r>
                      <a:rPr lang="en-US" sz="20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US" sz="2000" i="1">
                        <a:effectLst/>
                        <a:latin typeface="Cambria Math" panose="02040503050406030204" pitchFamily="18" charset="0"/>
                        <a:ea typeface="Calibri" panose="020F0502020204030204" pitchFamily="34" charset="0"/>
                        <a:cs typeface="Times New Roman" panose="02020603050405020304" pitchFamily="18" charset="0"/>
                      </a:rPr>
                      <m:t>+2</m:t>
                    </m:r>
                    <m:r>
                      <a:rPr lang="en-US" sz="2000" i="1">
                        <a:effectLst/>
                        <a:latin typeface="Cambria Math" panose="02040503050406030204" pitchFamily="18" charset="0"/>
                        <a:ea typeface="Calibri" panose="020F0502020204030204" pitchFamily="34" charset="0"/>
                        <a:cs typeface="Times New Roman" panose="02020603050405020304" pitchFamily="18" charset="0"/>
                      </a:rPr>
                      <m:t>𝑥</m:t>
                    </m:r>
                    <m:sSup>
                      <m:sSupPr>
                        <m:ctrlPr>
                          <a:rPr lang="en-US"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𝑦</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3</m:t>
                        </m:r>
                      </m:sup>
                    </m:sSup>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when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estimate the value of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(1.1, 1.9)</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Since planes consist only of linear and constant terms, it is usually easier to evaluate points on a plane rather than points on a surface. In this case, we have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=18</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+24</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−49=16.4.</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Observe that the point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(1.1, 1.9, 16.4)</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lies on the tangent plane, not on the surface of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However, if we were to evaluate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we obtain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1.1, 1.9</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1.1</m:t>
                          </m:r>
                        </m:e>
                      </m:d>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1.9</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=16.2998.</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The estimated value of 16.4 is an excellent approximation of the actual value of 16.2998. </a:t>
                </a:r>
                <a:endParaRPr lang="en-US" sz="2000" dirty="0"/>
              </a:p>
            </p:txBody>
          </p:sp>
        </mc:Choice>
        <mc:Fallback>
          <p:sp>
            <p:nvSpPr>
              <p:cNvPr id="3" name="TextBox 2">
                <a:extLst>
                  <a:ext uri="{FF2B5EF4-FFF2-40B4-BE49-F238E27FC236}">
                    <a16:creationId xmlns:a16="http://schemas.microsoft.com/office/drawing/2014/main" id="{B6E61AD4-449A-6F57-260D-F09A1006B5E3}"/>
                  </a:ext>
                </a:extLst>
              </p:cNvPr>
              <p:cNvSpPr txBox="1">
                <a:spLocks noRot="1" noChangeAspect="1" noMove="1" noResize="1" noEditPoints="1" noAdjustHandles="1" noChangeArrowheads="1" noChangeShapeType="1" noTextEdit="1"/>
              </p:cNvSpPr>
              <p:nvPr/>
            </p:nvSpPr>
            <p:spPr>
              <a:xfrm>
                <a:off x="570155" y="344245"/>
                <a:ext cx="10962043" cy="4681282"/>
              </a:xfrm>
              <a:prstGeom prst="rect">
                <a:avLst/>
              </a:prstGeom>
              <a:blipFill>
                <a:blip r:embed="rId2"/>
                <a:stretch>
                  <a:fillRect l="-612" t="-651" r="-556" b="-1172"/>
                </a:stretch>
              </a:blipFill>
            </p:spPr>
            <p:txBody>
              <a:bodyPr/>
              <a:lstStyle/>
              <a:p>
                <a:r>
                  <a:rPr lang="en-US">
                    <a:noFill/>
                  </a:rPr>
                  <a:t> </a:t>
                </a:r>
              </a:p>
            </p:txBody>
          </p:sp>
        </mc:Fallback>
      </mc:AlternateContent>
    </p:spTree>
    <p:extLst>
      <p:ext uri="{BB962C8B-B14F-4D97-AF65-F5344CB8AC3E}">
        <p14:creationId xmlns:p14="http://schemas.microsoft.com/office/powerpoint/2010/main" val="160678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276D755F-28AA-E35B-FBBD-1929E6B9DA9D}"/>
                  </a:ext>
                </a:extLst>
              </p:cNvPr>
              <p:cNvSpPr txBox="1"/>
              <p:nvPr/>
            </p:nvSpPr>
            <p:spPr>
              <a:xfrm>
                <a:off x="344245" y="268941"/>
                <a:ext cx="11424621" cy="6107185"/>
              </a:xfrm>
              <a:prstGeom prst="rect">
                <a:avLst/>
              </a:prstGeom>
              <a:noFill/>
            </p:spPr>
            <p:txBody>
              <a:bodyPr wrap="square">
                <a:spAutoFit/>
              </a:bodyPr>
              <a:lstStyle/>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Differentials.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equation of the tangent plane a</a:t>
                </a:r>
                <a14:m>
                  <m:oMath xmlns:m="http://schemas.openxmlformats.org/officeDocument/2006/math">
                    <m:r>
                      <m:rPr>
                        <m:sty m:val="p"/>
                      </m:rPr>
                      <a:rPr lang="en-US" sz="2000" b="0" i="0" smtClean="0">
                        <a:effectLst/>
                        <a:latin typeface="Cambria Math" panose="02040503050406030204" pitchFamily="18" charset="0"/>
                        <a:ea typeface="Times New Roman" panose="02020603050405020304" pitchFamily="18" charset="0"/>
                        <a:cs typeface="Times New Roman" panose="02020603050405020304" pitchFamily="18" charset="0"/>
                      </a:rPr>
                      <m:t>t</m:t>
                    </m:r>
                    <m:r>
                      <a:rPr lang="en-US" sz="2000" b="0" i="0"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on the surface of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given by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Add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to both sides: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V</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iew the expression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as a change in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z</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written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Do the same for </a:t>
                </a:r>
                <a14:m>
                  <m:oMath xmlns:m="http://schemas.openxmlformats.org/officeDocument/2006/math">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We have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For sufficiently small changes in the variables, we can assume that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so on. Thus, the above equation can be written using differentials: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𝑑𝑧</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𝑑𝑥</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𝑑𝑦</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We can use this formula to study the effect that small changes in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have on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z</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276D755F-28AA-E35B-FBBD-1929E6B9DA9D}"/>
                  </a:ext>
                </a:extLst>
              </p:cNvPr>
              <p:cNvSpPr txBox="1">
                <a:spLocks noRot="1" noChangeAspect="1" noMove="1" noResize="1" noEditPoints="1" noAdjustHandles="1" noChangeArrowheads="1" noChangeShapeType="1" noTextEdit="1"/>
              </p:cNvSpPr>
              <p:nvPr/>
            </p:nvSpPr>
            <p:spPr>
              <a:xfrm>
                <a:off x="344245" y="268941"/>
                <a:ext cx="11424621" cy="6107185"/>
              </a:xfrm>
              <a:prstGeom prst="rect">
                <a:avLst/>
              </a:prstGeom>
              <a:blipFill>
                <a:blip r:embed="rId2"/>
                <a:stretch>
                  <a:fillRect l="-533" t="-499" r="-533" b="-699"/>
                </a:stretch>
              </a:blipFill>
            </p:spPr>
            <p:txBody>
              <a:bodyPr/>
              <a:lstStyle/>
              <a:p>
                <a:r>
                  <a:rPr lang="en-US">
                    <a:noFill/>
                  </a:rPr>
                  <a:t> </a:t>
                </a:r>
              </a:p>
            </p:txBody>
          </p:sp>
        </mc:Fallback>
      </mc:AlternateContent>
    </p:spTree>
    <p:extLst>
      <p:ext uri="{BB962C8B-B14F-4D97-AF65-F5344CB8AC3E}">
        <p14:creationId xmlns:p14="http://schemas.microsoft.com/office/powerpoint/2010/main" val="379863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9D1EEA51-292F-8197-DBC1-74BEFAFF9EC3}"/>
                  </a:ext>
                </a:extLst>
              </p:cNvPr>
              <p:cNvSpPr txBox="1"/>
              <p:nvPr/>
            </p:nvSpPr>
            <p:spPr>
              <a:xfrm>
                <a:off x="484093" y="268941"/>
                <a:ext cx="11058861" cy="5351658"/>
              </a:xfrm>
              <a:prstGeom prst="rect">
                <a:avLst/>
              </a:prstGeom>
              <a:noFill/>
            </p:spPr>
            <p:txBody>
              <a:bodyPr wrap="square">
                <a:spAutoFit/>
              </a:bodyPr>
              <a:lstStyle/>
              <a:p>
                <a:pPr marL="0" marR="0" algn="just">
                  <a:lnSpc>
                    <a:spcPct val="107000"/>
                  </a:lnSpc>
                  <a:spcBef>
                    <a:spcPts val="0"/>
                  </a:spcBef>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Example </a:t>
                </a:r>
                <a:r>
                  <a:rPr lang="en-US" sz="2000" b="1" dirty="0">
                    <a:latin typeface="Times New Roman" panose="02020603050405020304" pitchFamily="18" charset="0"/>
                    <a:ea typeface="Calibri" panose="020F0502020204030204" pitchFamily="34" charset="0"/>
                    <a:cs typeface="Times New Roman" panose="02020603050405020304" pitchFamily="18" charset="0"/>
                  </a:rPr>
                  <a:t>4</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The exterior of a circular cylindrical tank is measured to be 4 meters in radius and 5 meters high. Assume that the measurements have a tolerance of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0.02</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meters for the radius and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0.03</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meters for the height. What effect do the possible variances in radius or height have on the volume of the tank?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 volume is given by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𝑉</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the radius of the base, and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is the vertical height. The differentials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𝑑𝑉</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are related by the formula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𝑑𝑉</m:t>
                      </m:r>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sub>
                      </m:sSub>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 xmlns:m="http://schemas.openxmlformats.org/officeDocument/2006/math">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bSup>
                        <m:sSub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m:oMath xmlns:m="http://schemas.openxmlformats.org/officeDocument/2006/math">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5</m:t>
                          </m:r>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(0.03)</m:t>
                      </m:r>
                    </m:oMath>
                    <m:oMath xmlns:m="http://schemas.openxmlformats.org/officeDocument/2006/math">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40</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0.02</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+16</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0.03</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 xmlns:m="http://schemas.openxmlformats.org/officeDocument/2006/math">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4.02 </m:t>
                      </m:r>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cubic</m:t>
                      </m:r>
                      <m:r>
                        <a:rPr lang="en-US" sz="200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meters</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It might be surprising that being off by just 0.02 meters (2 cm) when measuring the radius and 0.03 meters (3 cm) when measuring the height would translate into a change of approximately 4 cubic meters for the volume.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9D1EEA51-292F-8197-DBC1-74BEFAFF9EC3}"/>
                  </a:ext>
                </a:extLst>
              </p:cNvPr>
              <p:cNvSpPr txBox="1">
                <a:spLocks noRot="1" noChangeAspect="1" noMove="1" noResize="1" noEditPoints="1" noAdjustHandles="1" noChangeArrowheads="1" noChangeShapeType="1" noTextEdit="1"/>
              </p:cNvSpPr>
              <p:nvPr/>
            </p:nvSpPr>
            <p:spPr>
              <a:xfrm>
                <a:off x="484093" y="268941"/>
                <a:ext cx="11058861" cy="5351658"/>
              </a:xfrm>
              <a:prstGeom prst="rect">
                <a:avLst/>
              </a:prstGeom>
              <a:blipFill>
                <a:blip r:embed="rId2"/>
                <a:stretch>
                  <a:fillRect l="-551" t="-569" r="-551" b="-1025"/>
                </a:stretch>
              </a:blipFill>
            </p:spPr>
            <p:txBody>
              <a:bodyPr/>
              <a:lstStyle/>
              <a:p>
                <a:r>
                  <a:rPr lang="en-US">
                    <a:noFill/>
                  </a:rPr>
                  <a:t> </a:t>
                </a:r>
              </a:p>
            </p:txBody>
          </p:sp>
        </mc:Fallback>
      </mc:AlternateContent>
    </p:spTree>
    <p:extLst>
      <p:ext uri="{BB962C8B-B14F-4D97-AF65-F5344CB8AC3E}">
        <p14:creationId xmlns:p14="http://schemas.microsoft.com/office/powerpoint/2010/main" val="388813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77ADA2DC-7416-8B0C-CBCF-53ED7DC66D78}"/>
                  </a:ext>
                </a:extLst>
              </p:cNvPr>
              <p:cNvSpPr txBox="1"/>
              <p:nvPr/>
            </p:nvSpPr>
            <p:spPr>
              <a:xfrm>
                <a:off x="268941" y="182880"/>
                <a:ext cx="11370833" cy="6003375"/>
              </a:xfrm>
              <a:prstGeom prst="rect">
                <a:avLst/>
              </a:prstGeom>
              <a:noFill/>
            </p:spPr>
            <p:txBody>
              <a:bodyPr wrap="square">
                <a:spAutoFit/>
              </a:bodyPr>
              <a:lstStyle/>
              <a:p>
                <a:pPr marL="0" marR="0" algn="just">
                  <a:lnSpc>
                    <a:spcPct val="107000"/>
                  </a:lnSpc>
                  <a:spcBef>
                    <a:spcPts val="0"/>
                  </a:spcBef>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e can calculate exact volumes for these measurements and compare. If the radius is exactly 4 meters and the height exactly 5 meters, the volume 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𝑉</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4,5</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5</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=251.327 </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If both measures are “low”, that is,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r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3.98 meters and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4.97 meters, then the volume 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𝑉</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3.98,4.97</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3.98</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4.97</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=247.327</m:t>
                      </m:r>
                      <m:r>
                        <a:rPr lang="en-US" sz="2000">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m:t>
                          </m:r>
                        </m:e>
                        <m:sup>
                          <m:r>
                            <a:rPr lang="en-US" sz="2000">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difference between the two volume figures is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247.327−251.327=−4 </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Thus, measuring low results in approximately 4 fewer cubic meters of volume.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If both measures are “high”,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4.02 and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5.03, then the volume is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𝑉</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4.02,5.03</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𝜋</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4.02</m:t>
                              </m:r>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5.03</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=255.37 </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difference between this higher figure and the presumed volume figure is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255.37−251.327=4.043 </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m</m:t>
                        </m:r>
                      </m:e>
                      <m:sup>
                        <m:r>
                          <a:rPr lang="en-US" sz="2000">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Again, the change in volume is roughly 4 cubic meters.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77ADA2DC-7416-8B0C-CBCF-53ED7DC66D78}"/>
                  </a:ext>
                </a:extLst>
              </p:cNvPr>
              <p:cNvSpPr txBox="1">
                <a:spLocks noRot="1" noChangeAspect="1" noMove="1" noResize="1" noEditPoints="1" noAdjustHandles="1" noChangeArrowheads="1" noChangeShapeType="1" noTextEdit="1"/>
              </p:cNvSpPr>
              <p:nvPr/>
            </p:nvSpPr>
            <p:spPr>
              <a:xfrm>
                <a:off x="268941" y="182880"/>
                <a:ext cx="11370833" cy="6003375"/>
              </a:xfrm>
              <a:prstGeom prst="rect">
                <a:avLst/>
              </a:prstGeom>
              <a:blipFill>
                <a:blip r:embed="rId2"/>
                <a:stretch>
                  <a:fillRect l="-536" t="-508" r="-590" b="-812"/>
                </a:stretch>
              </a:blipFill>
            </p:spPr>
            <p:txBody>
              <a:bodyPr/>
              <a:lstStyle/>
              <a:p>
                <a:r>
                  <a:rPr lang="en-US">
                    <a:noFill/>
                  </a:rPr>
                  <a:t> </a:t>
                </a:r>
              </a:p>
            </p:txBody>
          </p:sp>
        </mc:Fallback>
      </mc:AlternateContent>
    </p:spTree>
    <p:extLst>
      <p:ext uri="{BB962C8B-B14F-4D97-AF65-F5344CB8AC3E}">
        <p14:creationId xmlns:p14="http://schemas.microsoft.com/office/powerpoint/2010/main" val="86912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0D373301-7C23-0647-871C-7C85F2CDFA92}"/>
                  </a:ext>
                </a:extLst>
              </p:cNvPr>
              <p:cNvSpPr txBox="1"/>
              <p:nvPr/>
            </p:nvSpPr>
            <p:spPr>
              <a:xfrm>
                <a:off x="484093" y="355002"/>
                <a:ext cx="11424621" cy="6141938"/>
              </a:xfrm>
              <a:prstGeom prst="rect">
                <a:avLst/>
              </a:prstGeom>
              <a:noFill/>
            </p:spPr>
            <p:txBody>
              <a:bodyPr wrap="square">
                <a:spAutoFit/>
              </a:bodyPr>
              <a:lstStyle/>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5</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The surface area of a rectangular box of length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l</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width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height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given by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𝑙h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Suppose workers measure the length to be 20 feet, the width 8 feet and the height 5 feet. If the tolerance of the surface area is to be no more than 6 square feet (low or high), what should the tolerances on the length, width and height be, assuming all to be the same?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Written in differential form,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𝑑𝐴</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is related to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by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𝑑𝐴</m:t>
                      </m:r>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𝑙</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𝐴</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h</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We assume that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Substituting, we have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20+8</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20+5</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8+5</m:t>
                          </m:r>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m:t>
                      </m:r>
                      <m:r>
                        <m:rPr>
                          <m:aln/>
                        </m:rP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56</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+50</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+26</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oMath>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6=132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000">
                          <a:effectLst/>
                          <a:latin typeface="Cambria Math" panose="02040503050406030204" pitchFamily="18" charset="0"/>
                          <a:ea typeface="Times New Roman" panose="02020603050405020304" pitchFamily="18" charset="0"/>
                          <a:cs typeface="Times New Roman" panose="02020603050405020304" pitchFamily="18" charset="0"/>
                        </a:rPr>
                        <m:t>since</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𝑑h</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Thus,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𝑑𝑙</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6</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132</m:t>
                        </m:r>
                      </m:den>
                    </m:f>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≈0.045</m:t>
                    </m:r>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feet, or slightly over half an inch, in allowable tolerance. If the workers can keep their measurements for the length, width and height within this small tolerance, the actual surface area should not vary by more than 6 square feet from the presumptive surface area.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0D373301-7C23-0647-871C-7C85F2CDFA92}"/>
                  </a:ext>
                </a:extLst>
              </p:cNvPr>
              <p:cNvSpPr txBox="1">
                <a:spLocks noRot="1" noChangeAspect="1" noMove="1" noResize="1" noEditPoints="1" noAdjustHandles="1" noChangeArrowheads="1" noChangeShapeType="1" noTextEdit="1"/>
              </p:cNvSpPr>
              <p:nvPr/>
            </p:nvSpPr>
            <p:spPr>
              <a:xfrm>
                <a:off x="484093" y="355002"/>
                <a:ext cx="11424621" cy="6141938"/>
              </a:xfrm>
              <a:prstGeom prst="rect">
                <a:avLst/>
              </a:prstGeom>
              <a:blipFill>
                <a:blip r:embed="rId2"/>
                <a:stretch>
                  <a:fillRect l="-533" t="-496" r="-533" b="-694"/>
                </a:stretch>
              </a:blipFill>
            </p:spPr>
            <p:txBody>
              <a:bodyPr/>
              <a:lstStyle/>
              <a:p>
                <a:r>
                  <a:rPr lang="en-US">
                    <a:noFill/>
                  </a:rPr>
                  <a:t> </a:t>
                </a:r>
              </a:p>
            </p:txBody>
          </p:sp>
        </mc:Fallback>
      </mc:AlternateContent>
    </p:spTree>
    <p:extLst>
      <p:ext uri="{BB962C8B-B14F-4D97-AF65-F5344CB8AC3E}">
        <p14:creationId xmlns:p14="http://schemas.microsoft.com/office/powerpoint/2010/main" val="210018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1852</Words>
  <Application>Microsoft Office PowerPoint</Application>
  <PresentationFormat>Widescreen</PresentationFormat>
  <Paragraphs>130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Aptos Display</vt:lpstr>
      <vt:lpstr>Arial</vt:lpstr>
      <vt:lpstr>Calibri</vt:lpstr>
      <vt:lpstr>Cambria Math</vt:lpstr>
      <vt:lpstr>Times New Roman</vt:lpstr>
      <vt:lpstr>Office Theme</vt:lpstr>
      <vt:lpstr>Tangent Planes and Linear Approximations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Cousland</dc:creator>
  <cp:lastModifiedBy>Beth Cousland</cp:lastModifiedBy>
  <cp:revision>1</cp:revision>
  <dcterms:created xsi:type="dcterms:W3CDTF">2024-09-23T15:52:35Z</dcterms:created>
  <dcterms:modified xsi:type="dcterms:W3CDTF">2024-09-23T16:13:10Z</dcterms:modified>
</cp:coreProperties>
</file>