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77C7F4-FA32-45B5-917C-D8159EAFDE0B}" v="165" dt="2024-09-23T16:12:54.6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6" autoAdjust="0"/>
    <p:restoredTop sz="94660"/>
  </p:normalViewPr>
  <p:slideViewPr>
    <p:cSldViewPr snapToGrid="0">
      <p:cViewPr varScale="1">
        <p:scale>
          <a:sx n="89" d="100"/>
          <a:sy n="89" d="100"/>
        </p:scale>
        <p:origin x="3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 Cousland" userId="0add9dda42c7579b" providerId="LiveId" clId="{D577C7F4-FA32-45B5-917C-D8159EAFDE0B}"/>
    <pc:docChg chg="addSld modSld">
      <pc:chgData name="Beth Cousland" userId="0add9dda42c7579b" providerId="LiveId" clId="{D577C7F4-FA32-45B5-917C-D8159EAFDE0B}" dt="2024-09-23T16:12:54.610" v="384"/>
      <pc:docMkLst>
        <pc:docMk/>
      </pc:docMkLst>
      <pc:sldChg chg="addSp modSp new mod modAnim">
        <pc:chgData name="Beth Cousland" userId="0add9dda42c7579b" providerId="LiveId" clId="{D577C7F4-FA32-45B5-917C-D8159EAFDE0B}" dt="2024-09-23T16:09:07.329" v="332"/>
        <pc:sldMkLst>
          <pc:docMk/>
          <pc:sldMk cId="322834496" sldId="257"/>
        </pc:sldMkLst>
        <pc:spChg chg="add mod">
          <ac:chgData name="Beth Cousland" userId="0add9dda42c7579b" providerId="LiveId" clId="{D577C7F4-FA32-45B5-917C-D8159EAFDE0B}" dt="2024-09-23T15:57:51.656" v="170" actId="122"/>
          <ac:spMkLst>
            <pc:docMk/>
            <pc:sldMk cId="322834496" sldId="257"/>
            <ac:spMk id="3" creationId="{E4BD5BEF-6052-0F0D-67E5-075F12AAFB25}"/>
          </ac:spMkLst>
        </pc:spChg>
      </pc:sldChg>
      <pc:sldChg chg="addSp modSp new mod modAnim">
        <pc:chgData name="Beth Cousland" userId="0add9dda42c7579b" providerId="LiveId" clId="{D577C7F4-FA32-45B5-917C-D8159EAFDE0B}" dt="2024-09-23T16:09:34.795" v="336"/>
        <pc:sldMkLst>
          <pc:docMk/>
          <pc:sldMk cId="397656927" sldId="258"/>
        </pc:sldMkLst>
        <pc:spChg chg="add mod">
          <ac:chgData name="Beth Cousland" userId="0add9dda42c7579b" providerId="LiveId" clId="{D577C7F4-FA32-45B5-917C-D8159EAFDE0B}" dt="2024-09-23T15:58:45.529" v="181" actId="122"/>
          <ac:spMkLst>
            <pc:docMk/>
            <pc:sldMk cId="397656927" sldId="258"/>
            <ac:spMk id="3" creationId="{358409A9-E991-03A2-4A2F-D7D0F6A165EE}"/>
          </ac:spMkLst>
        </pc:spChg>
      </pc:sldChg>
      <pc:sldChg chg="addSp modSp new mod modAnim">
        <pc:chgData name="Beth Cousland" userId="0add9dda42c7579b" providerId="LiveId" clId="{D577C7F4-FA32-45B5-917C-D8159EAFDE0B}" dt="2024-09-23T16:10:02.378" v="342"/>
        <pc:sldMkLst>
          <pc:docMk/>
          <pc:sldMk cId="373600441" sldId="259"/>
        </pc:sldMkLst>
        <pc:spChg chg="add mod">
          <ac:chgData name="Beth Cousland" userId="0add9dda42c7579b" providerId="LiveId" clId="{D577C7F4-FA32-45B5-917C-D8159EAFDE0B}" dt="2024-09-23T15:59:58.328" v="223" actId="20577"/>
          <ac:spMkLst>
            <pc:docMk/>
            <pc:sldMk cId="373600441" sldId="259"/>
            <ac:spMk id="3" creationId="{EBE4CB15-99E5-6CCA-C319-73B520426834}"/>
          </ac:spMkLst>
        </pc:spChg>
      </pc:sldChg>
      <pc:sldChg chg="addSp modSp new mod modAnim">
        <pc:chgData name="Beth Cousland" userId="0add9dda42c7579b" providerId="LiveId" clId="{D577C7F4-FA32-45B5-917C-D8159EAFDE0B}" dt="2024-09-23T16:10:18.985" v="346"/>
        <pc:sldMkLst>
          <pc:docMk/>
          <pc:sldMk cId="1606786231" sldId="260"/>
        </pc:sldMkLst>
        <pc:spChg chg="add mod">
          <ac:chgData name="Beth Cousland" userId="0add9dda42c7579b" providerId="LiveId" clId="{D577C7F4-FA32-45B5-917C-D8159EAFDE0B}" dt="2024-09-23T16:00:45.528" v="233" actId="255"/>
          <ac:spMkLst>
            <pc:docMk/>
            <pc:sldMk cId="1606786231" sldId="260"/>
            <ac:spMk id="3" creationId="{B6E61AD4-449A-6F57-260D-F09A1006B5E3}"/>
          </ac:spMkLst>
        </pc:spChg>
      </pc:sldChg>
      <pc:sldChg chg="addSp modSp new mod modAnim">
        <pc:chgData name="Beth Cousland" userId="0add9dda42c7579b" providerId="LiveId" clId="{D577C7F4-FA32-45B5-917C-D8159EAFDE0B}" dt="2024-09-23T16:11:09.012" v="362"/>
        <pc:sldMkLst>
          <pc:docMk/>
          <pc:sldMk cId="3798634055" sldId="261"/>
        </pc:sldMkLst>
        <pc:spChg chg="add mod">
          <ac:chgData name="Beth Cousland" userId="0add9dda42c7579b" providerId="LiveId" clId="{D577C7F4-FA32-45B5-917C-D8159EAFDE0B}" dt="2024-09-23T16:10:52.864" v="359" actId="20577"/>
          <ac:spMkLst>
            <pc:docMk/>
            <pc:sldMk cId="3798634055" sldId="261"/>
            <ac:spMk id="3" creationId="{276D755F-28AA-E35B-FBBD-1929E6B9DA9D}"/>
          </ac:spMkLst>
        </pc:spChg>
      </pc:sldChg>
      <pc:sldChg chg="addSp modSp new mod modAnim">
        <pc:chgData name="Beth Cousland" userId="0add9dda42c7579b" providerId="LiveId" clId="{D577C7F4-FA32-45B5-917C-D8159EAFDE0B}" dt="2024-09-23T16:11:30.483" v="366"/>
        <pc:sldMkLst>
          <pc:docMk/>
          <pc:sldMk cId="3888134386" sldId="262"/>
        </pc:sldMkLst>
        <pc:spChg chg="add mod">
          <ac:chgData name="Beth Cousland" userId="0add9dda42c7579b" providerId="LiveId" clId="{D577C7F4-FA32-45B5-917C-D8159EAFDE0B}" dt="2024-09-23T16:03:44.031" v="270" actId="255"/>
          <ac:spMkLst>
            <pc:docMk/>
            <pc:sldMk cId="3888134386" sldId="262"/>
            <ac:spMk id="3" creationId="{9D1EEA51-292F-8197-DBC1-74BEFAFF9EC3}"/>
          </ac:spMkLst>
        </pc:spChg>
      </pc:sldChg>
      <pc:sldChg chg="addSp modSp new mod modAnim">
        <pc:chgData name="Beth Cousland" userId="0add9dda42c7579b" providerId="LiveId" clId="{D577C7F4-FA32-45B5-917C-D8159EAFDE0B}" dt="2024-09-23T16:11:54.542" v="371"/>
        <pc:sldMkLst>
          <pc:docMk/>
          <pc:sldMk cId="869123928" sldId="263"/>
        </pc:sldMkLst>
        <pc:spChg chg="add mod">
          <ac:chgData name="Beth Cousland" userId="0add9dda42c7579b" providerId="LiveId" clId="{D577C7F4-FA32-45B5-917C-D8159EAFDE0B}" dt="2024-09-23T16:04:41.585" v="278" actId="6549"/>
          <ac:spMkLst>
            <pc:docMk/>
            <pc:sldMk cId="869123928" sldId="263"/>
            <ac:spMk id="3" creationId="{77ADA2DC-7416-8B0C-CBCF-53ED7DC66D78}"/>
          </ac:spMkLst>
        </pc:spChg>
      </pc:sldChg>
      <pc:sldChg chg="addSp modSp new mod modAnim">
        <pc:chgData name="Beth Cousland" userId="0add9dda42c7579b" providerId="LiveId" clId="{D577C7F4-FA32-45B5-917C-D8159EAFDE0B}" dt="2024-09-23T16:12:16.079" v="376"/>
        <pc:sldMkLst>
          <pc:docMk/>
          <pc:sldMk cId="210018749" sldId="264"/>
        </pc:sldMkLst>
        <pc:spChg chg="add mod">
          <ac:chgData name="Beth Cousland" userId="0add9dda42c7579b" providerId="LiveId" clId="{D577C7F4-FA32-45B5-917C-D8159EAFDE0B}" dt="2024-09-23T16:06:23.251" v="296" actId="255"/>
          <ac:spMkLst>
            <pc:docMk/>
            <pc:sldMk cId="210018749" sldId="264"/>
            <ac:spMk id="3" creationId="{0D373301-7C23-0647-871C-7C85F2CDFA92}"/>
          </ac:spMkLst>
        </pc:spChg>
      </pc:sldChg>
      <pc:sldChg chg="addSp modSp new mod modAnim">
        <pc:chgData name="Beth Cousland" userId="0add9dda42c7579b" providerId="LiveId" clId="{D577C7F4-FA32-45B5-917C-D8159EAFDE0B}" dt="2024-09-23T16:12:33.239" v="380"/>
        <pc:sldMkLst>
          <pc:docMk/>
          <pc:sldMk cId="594342651" sldId="265"/>
        </pc:sldMkLst>
        <pc:spChg chg="add mod">
          <ac:chgData name="Beth Cousland" userId="0add9dda42c7579b" providerId="LiveId" clId="{D577C7F4-FA32-45B5-917C-D8159EAFDE0B}" dt="2024-09-23T16:07:19.076" v="306" actId="255"/>
          <ac:spMkLst>
            <pc:docMk/>
            <pc:sldMk cId="594342651" sldId="265"/>
            <ac:spMk id="3" creationId="{8668E04C-E53F-E27B-047B-44D1649EDB2A}"/>
          </ac:spMkLst>
        </pc:spChg>
      </pc:sldChg>
      <pc:sldChg chg="addSp modSp new mod modAnim">
        <pc:chgData name="Beth Cousland" userId="0add9dda42c7579b" providerId="LiveId" clId="{D577C7F4-FA32-45B5-917C-D8159EAFDE0B}" dt="2024-09-23T16:12:54.610" v="384"/>
        <pc:sldMkLst>
          <pc:docMk/>
          <pc:sldMk cId="2971304357" sldId="266"/>
        </pc:sldMkLst>
        <pc:spChg chg="add mod">
          <ac:chgData name="Beth Cousland" userId="0add9dda42c7579b" providerId="LiveId" clId="{D577C7F4-FA32-45B5-917C-D8159EAFDE0B}" dt="2024-09-23T16:08:42.341" v="328" actId="255"/>
          <ac:spMkLst>
            <pc:docMk/>
            <pc:sldMk cId="2971304357" sldId="266"/>
            <ac:spMk id="3" creationId="{D4FBB5DA-D1CE-B134-CE1E-6149A216F12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89EE4-7CA1-4D5C-97AE-AA01A7FC9F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8A3AA8-C2A3-7C39-682A-1DDD7FBF45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51FD2C-CED0-ED1F-7F92-760DC97A7882}"/>
              </a:ext>
            </a:extLst>
          </p:cNvPr>
          <p:cNvSpPr>
            <a:spLocks noGrp="1"/>
          </p:cNvSpPr>
          <p:nvPr>
            <p:ph type="dt" sz="half" idx="10"/>
          </p:nvPr>
        </p:nvSpPr>
        <p:spPr/>
        <p:txBody>
          <a:bodyPr/>
          <a:lstStyle/>
          <a:p>
            <a:fld id="{A2AD80F7-CC59-4266-9B78-0A95A7EE85B3}" type="datetimeFigureOut">
              <a:rPr lang="en-US" smtClean="0"/>
              <a:t>9/23/2024</a:t>
            </a:fld>
            <a:endParaRPr lang="en-US"/>
          </a:p>
        </p:txBody>
      </p:sp>
      <p:sp>
        <p:nvSpPr>
          <p:cNvPr id="5" name="Footer Placeholder 4">
            <a:extLst>
              <a:ext uri="{FF2B5EF4-FFF2-40B4-BE49-F238E27FC236}">
                <a16:creationId xmlns:a16="http://schemas.microsoft.com/office/drawing/2014/main" id="{956CE9F8-9804-498E-5989-5C16EFD8AC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8ED19C-0F9D-6795-826B-286C5F78E111}"/>
              </a:ext>
            </a:extLst>
          </p:cNvPr>
          <p:cNvSpPr>
            <a:spLocks noGrp="1"/>
          </p:cNvSpPr>
          <p:nvPr>
            <p:ph type="sldNum" sz="quarter" idx="12"/>
          </p:nvPr>
        </p:nvSpPr>
        <p:spPr/>
        <p:txBody>
          <a:bodyPr/>
          <a:lstStyle/>
          <a:p>
            <a:fld id="{3C236C86-86F1-47D1-8BAE-CD48CA96AD0F}" type="slidenum">
              <a:rPr lang="en-US" smtClean="0"/>
              <a:t>‹#›</a:t>
            </a:fld>
            <a:endParaRPr lang="en-US"/>
          </a:p>
        </p:txBody>
      </p:sp>
    </p:spTree>
    <p:extLst>
      <p:ext uri="{BB962C8B-B14F-4D97-AF65-F5344CB8AC3E}">
        <p14:creationId xmlns:p14="http://schemas.microsoft.com/office/powerpoint/2010/main" val="2188761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0CA68-34E8-1271-40C4-C61E5CCAF7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CDDAD5-FC56-C9D6-1C76-44D7675986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F5A201-1D43-3338-4995-A3E9EC6B05B8}"/>
              </a:ext>
            </a:extLst>
          </p:cNvPr>
          <p:cNvSpPr>
            <a:spLocks noGrp="1"/>
          </p:cNvSpPr>
          <p:nvPr>
            <p:ph type="dt" sz="half" idx="10"/>
          </p:nvPr>
        </p:nvSpPr>
        <p:spPr/>
        <p:txBody>
          <a:bodyPr/>
          <a:lstStyle/>
          <a:p>
            <a:fld id="{A2AD80F7-CC59-4266-9B78-0A95A7EE85B3}" type="datetimeFigureOut">
              <a:rPr lang="en-US" smtClean="0"/>
              <a:t>9/23/2024</a:t>
            </a:fld>
            <a:endParaRPr lang="en-US"/>
          </a:p>
        </p:txBody>
      </p:sp>
      <p:sp>
        <p:nvSpPr>
          <p:cNvPr id="5" name="Footer Placeholder 4">
            <a:extLst>
              <a:ext uri="{FF2B5EF4-FFF2-40B4-BE49-F238E27FC236}">
                <a16:creationId xmlns:a16="http://schemas.microsoft.com/office/drawing/2014/main" id="{0E718EB9-D325-61C5-C867-5CC04F8E6C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D4CF29-77BF-4168-B52B-D5C5E32DD83C}"/>
              </a:ext>
            </a:extLst>
          </p:cNvPr>
          <p:cNvSpPr>
            <a:spLocks noGrp="1"/>
          </p:cNvSpPr>
          <p:nvPr>
            <p:ph type="sldNum" sz="quarter" idx="12"/>
          </p:nvPr>
        </p:nvSpPr>
        <p:spPr/>
        <p:txBody>
          <a:bodyPr/>
          <a:lstStyle/>
          <a:p>
            <a:fld id="{3C236C86-86F1-47D1-8BAE-CD48CA96AD0F}" type="slidenum">
              <a:rPr lang="en-US" smtClean="0"/>
              <a:t>‹#›</a:t>
            </a:fld>
            <a:endParaRPr lang="en-US"/>
          </a:p>
        </p:txBody>
      </p:sp>
    </p:spTree>
    <p:extLst>
      <p:ext uri="{BB962C8B-B14F-4D97-AF65-F5344CB8AC3E}">
        <p14:creationId xmlns:p14="http://schemas.microsoft.com/office/powerpoint/2010/main" val="1577974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136885-8865-D178-7FB6-EEDA995E4C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1CFC3B-5222-1DBD-D8CA-FF91BD41AD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A8B75C-1F88-BC88-1D67-6498704ACAE7}"/>
              </a:ext>
            </a:extLst>
          </p:cNvPr>
          <p:cNvSpPr>
            <a:spLocks noGrp="1"/>
          </p:cNvSpPr>
          <p:nvPr>
            <p:ph type="dt" sz="half" idx="10"/>
          </p:nvPr>
        </p:nvSpPr>
        <p:spPr/>
        <p:txBody>
          <a:bodyPr/>
          <a:lstStyle/>
          <a:p>
            <a:fld id="{A2AD80F7-CC59-4266-9B78-0A95A7EE85B3}" type="datetimeFigureOut">
              <a:rPr lang="en-US" smtClean="0"/>
              <a:t>9/23/2024</a:t>
            </a:fld>
            <a:endParaRPr lang="en-US"/>
          </a:p>
        </p:txBody>
      </p:sp>
      <p:sp>
        <p:nvSpPr>
          <p:cNvPr id="5" name="Footer Placeholder 4">
            <a:extLst>
              <a:ext uri="{FF2B5EF4-FFF2-40B4-BE49-F238E27FC236}">
                <a16:creationId xmlns:a16="http://schemas.microsoft.com/office/drawing/2014/main" id="{D0BC750B-19A4-BB50-F160-CFDA75B573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5E11F6-114D-9FBC-F547-778719F10789}"/>
              </a:ext>
            </a:extLst>
          </p:cNvPr>
          <p:cNvSpPr>
            <a:spLocks noGrp="1"/>
          </p:cNvSpPr>
          <p:nvPr>
            <p:ph type="sldNum" sz="quarter" idx="12"/>
          </p:nvPr>
        </p:nvSpPr>
        <p:spPr/>
        <p:txBody>
          <a:bodyPr/>
          <a:lstStyle/>
          <a:p>
            <a:fld id="{3C236C86-86F1-47D1-8BAE-CD48CA96AD0F}" type="slidenum">
              <a:rPr lang="en-US" smtClean="0"/>
              <a:t>‹#›</a:t>
            </a:fld>
            <a:endParaRPr lang="en-US"/>
          </a:p>
        </p:txBody>
      </p:sp>
    </p:spTree>
    <p:extLst>
      <p:ext uri="{BB962C8B-B14F-4D97-AF65-F5344CB8AC3E}">
        <p14:creationId xmlns:p14="http://schemas.microsoft.com/office/powerpoint/2010/main" val="2953245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FACF3-39BC-7900-45D5-2382DA400E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AA9BD5-4377-E504-E45F-8A8F1AEB2B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81500C-292F-E9B5-F3BE-76B3C5959F76}"/>
              </a:ext>
            </a:extLst>
          </p:cNvPr>
          <p:cNvSpPr>
            <a:spLocks noGrp="1"/>
          </p:cNvSpPr>
          <p:nvPr>
            <p:ph type="dt" sz="half" idx="10"/>
          </p:nvPr>
        </p:nvSpPr>
        <p:spPr/>
        <p:txBody>
          <a:bodyPr/>
          <a:lstStyle/>
          <a:p>
            <a:fld id="{A2AD80F7-CC59-4266-9B78-0A95A7EE85B3}" type="datetimeFigureOut">
              <a:rPr lang="en-US" smtClean="0"/>
              <a:t>9/23/2024</a:t>
            </a:fld>
            <a:endParaRPr lang="en-US"/>
          </a:p>
        </p:txBody>
      </p:sp>
      <p:sp>
        <p:nvSpPr>
          <p:cNvPr id="5" name="Footer Placeholder 4">
            <a:extLst>
              <a:ext uri="{FF2B5EF4-FFF2-40B4-BE49-F238E27FC236}">
                <a16:creationId xmlns:a16="http://schemas.microsoft.com/office/drawing/2014/main" id="{74050446-90AF-8364-CFB0-340ABC7DCB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00C6FB-5696-CB6C-2C90-5868A50E4847}"/>
              </a:ext>
            </a:extLst>
          </p:cNvPr>
          <p:cNvSpPr>
            <a:spLocks noGrp="1"/>
          </p:cNvSpPr>
          <p:nvPr>
            <p:ph type="sldNum" sz="quarter" idx="12"/>
          </p:nvPr>
        </p:nvSpPr>
        <p:spPr/>
        <p:txBody>
          <a:bodyPr/>
          <a:lstStyle/>
          <a:p>
            <a:fld id="{3C236C86-86F1-47D1-8BAE-CD48CA96AD0F}" type="slidenum">
              <a:rPr lang="en-US" smtClean="0"/>
              <a:t>‹#›</a:t>
            </a:fld>
            <a:endParaRPr lang="en-US"/>
          </a:p>
        </p:txBody>
      </p:sp>
    </p:spTree>
    <p:extLst>
      <p:ext uri="{BB962C8B-B14F-4D97-AF65-F5344CB8AC3E}">
        <p14:creationId xmlns:p14="http://schemas.microsoft.com/office/powerpoint/2010/main" val="3615280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642A3-809A-890B-A51B-F0172FB8D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2C7230-5E08-03A4-8160-D472305FB00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55F121-A71D-9654-6AAD-C1C03BBAB644}"/>
              </a:ext>
            </a:extLst>
          </p:cNvPr>
          <p:cNvSpPr>
            <a:spLocks noGrp="1"/>
          </p:cNvSpPr>
          <p:nvPr>
            <p:ph type="dt" sz="half" idx="10"/>
          </p:nvPr>
        </p:nvSpPr>
        <p:spPr/>
        <p:txBody>
          <a:bodyPr/>
          <a:lstStyle/>
          <a:p>
            <a:fld id="{A2AD80F7-CC59-4266-9B78-0A95A7EE85B3}" type="datetimeFigureOut">
              <a:rPr lang="en-US" smtClean="0"/>
              <a:t>9/23/2024</a:t>
            </a:fld>
            <a:endParaRPr lang="en-US"/>
          </a:p>
        </p:txBody>
      </p:sp>
      <p:sp>
        <p:nvSpPr>
          <p:cNvPr id="5" name="Footer Placeholder 4">
            <a:extLst>
              <a:ext uri="{FF2B5EF4-FFF2-40B4-BE49-F238E27FC236}">
                <a16:creationId xmlns:a16="http://schemas.microsoft.com/office/drawing/2014/main" id="{64316F05-6AB2-8E20-6245-1536A2BD3E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8D676B-05FF-7A6F-A249-F4D5A8CEDD7B}"/>
              </a:ext>
            </a:extLst>
          </p:cNvPr>
          <p:cNvSpPr>
            <a:spLocks noGrp="1"/>
          </p:cNvSpPr>
          <p:nvPr>
            <p:ph type="sldNum" sz="quarter" idx="12"/>
          </p:nvPr>
        </p:nvSpPr>
        <p:spPr/>
        <p:txBody>
          <a:bodyPr/>
          <a:lstStyle/>
          <a:p>
            <a:fld id="{3C236C86-86F1-47D1-8BAE-CD48CA96AD0F}" type="slidenum">
              <a:rPr lang="en-US" smtClean="0"/>
              <a:t>‹#›</a:t>
            </a:fld>
            <a:endParaRPr lang="en-US"/>
          </a:p>
        </p:txBody>
      </p:sp>
    </p:spTree>
    <p:extLst>
      <p:ext uri="{BB962C8B-B14F-4D97-AF65-F5344CB8AC3E}">
        <p14:creationId xmlns:p14="http://schemas.microsoft.com/office/powerpoint/2010/main" val="1863805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EB3AA-547B-25ED-9B41-D58A52DBD3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0775A0-7F1C-5DA5-14F2-6DA826B42B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08C559-3AD8-2581-E05F-53A297AFEC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C32DA0-2830-9ECD-EE49-B2645DAE14F7}"/>
              </a:ext>
            </a:extLst>
          </p:cNvPr>
          <p:cNvSpPr>
            <a:spLocks noGrp="1"/>
          </p:cNvSpPr>
          <p:nvPr>
            <p:ph type="dt" sz="half" idx="10"/>
          </p:nvPr>
        </p:nvSpPr>
        <p:spPr/>
        <p:txBody>
          <a:bodyPr/>
          <a:lstStyle/>
          <a:p>
            <a:fld id="{A2AD80F7-CC59-4266-9B78-0A95A7EE85B3}" type="datetimeFigureOut">
              <a:rPr lang="en-US" smtClean="0"/>
              <a:t>9/23/2024</a:t>
            </a:fld>
            <a:endParaRPr lang="en-US"/>
          </a:p>
        </p:txBody>
      </p:sp>
      <p:sp>
        <p:nvSpPr>
          <p:cNvPr id="6" name="Footer Placeholder 5">
            <a:extLst>
              <a:ext uri="{FF2B5EF4-FFF2-40B4-BE49-F238E27FC236}">
                <a16:creationId xmlns:a16="http://schemas.microsoft.com/office/drawing/2014/main" id="{A2FEC944-B5C1-58A9-E9DD-63B441F626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0838BC-2EB6-8AE5-3B52-3A2EBBC79A57}"/>
              </a:ext>
            </a:extLst>
          </p:cNvPr>
          <p:cNvSpPr>
            <a:spLocks noGrp="1"/>
          </p:cNvSpPr>
          <p:nvPr>
            <p:ph type="sldNum" sz="quarter" idx="12"/>
          </p:nvPr>
        </p:nvSpPr>
        <p:spPr/>
        <p:txBody>
          <a:bodyPr/>
          <a:lstStyle/>
          <a:p>
            <a:fld id="{3C236C86-86F1-47D1-8BAE-CD48CA96AD0F}" type="slidenum">
              <a:rPr lang="en-US" smtClean="0"/>
              <a:t>‹#›</a:t>
            </a:fld>
            <a:endParaRPr lang="en-US"/>
          </a:p>
        </p:txBody>
      </p:sp>
    </p:spTree>
    <p:extLst>
      <p:ext uri="{BB962C8B-B14F-4D97-AF65-F5344CB8AC3E}">
        <p14:creationId xmlns:p14="http://schemas.microsoft.com/office/powerpoint/2010/main" val="3520729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39EFA-D588-DD79-9D8F-7E18A2290F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BB40A3-AB25-D0FD-41F4-C265557495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60B8F4-DAE9-0505-7E70-7F7013EFF1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F47B9F-DC1A-1D18-E3F9-343139E902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152F6D-2FCA-B3AA-5323-25F06449D9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5E2B56-CAEF-5DBF-5130-75B9BFC893E7}"/>
              </a:ext>
            </a:extLst>
          </p:cNvPr>
          <p:cNvSpPr>
            <a:spLocks noGrp="1"/>
          </p:cNvSpPr>
          <p:nvPr>
            <p:ph type="dt" sz="half" idx="10"/>
          </p:nvPr>
        </p:nvSpPr>
        <p:spPr/>
        <p:txBody>
          <a:bodyPr/>
          <a:lstStyle/>
          <a:p>
            <a:fld id="{A2AD80F7-CC59-4266-9B78-0A95A7EE85B3}" type="datetimeFigureOut">
              <a:rPr lang="en-US" smtClean="0"/>
              <a:t>9/23/2024</a:t>
            </a:fld>
            <a:endParaRPr lang="en-US"/>
          </a:p>
        </p:txBody>
      </p:sp>
      <p:sp>
        <p:nvSpPr>
          <p:cNvPr id="8" name="Footer Placeholder 7">
            <a:extLst>
              <a:ext uri="{FF2B5EF4-FFF2-40B4-BE49-F238E27FC236}">
                <a16:creationId xmlns:a16="http://schemas.microsoft.com/office/drawing/2014/main" id="{9B917428-7857-51B0-286F-073C7EECC0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26DBF0-CC8C-8C28-A918-7443B37E7A81}"/>
              </a:ext>
            </a:extLst>
          </p:cNvPr>
          <p:cNvSpPr>
            <a:spLocks noGrp="1"/>
          </p:cNvSpPr>
          <p:nvPr>
            <p:ph type="sldNum" sz="quarter" idx="12"/>
          </p:nvPr>
        </p:nvSpPr>
        <p:spPr/>
        <p:txBody>
          <a:bodyPr/>
          <a:lstStyle/>
          <a:p>
            <a:fld id="{3C236C86-86F1-47D1-8BAE-CD48CA96AD0F}" type="slidenum">
              <a:rPr lang="en-US" smtClean="0"/>
              <a:t>‹#›</a:t>
            </a:fld>
            <a:endParaRPr lang="en-US"/>
          </a:p>
        </p:txBody>
      </p:sp>
    </p:spTree>
    <p:extLst>
      <p:ext uri="{BB962C8B-B14F-4D97-AF65-F5344CB8AC3E}">
        <p14:creationId xmlns:p14="http://schemas.microsoft.com/office/powerpoint/2010/main" val="268212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CFF53-C8FE-6562-6ED9-071D2E6D2E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FE83BE-95B4-7608-98DA-CACC439AAA30}"/>
              </a:ext>
            </a:extLst>
          </p:cNvPr>
          <p:cNvSpPr>
            <a:spLocks noGrp="1"/>
          </p:cNvSpPr>
          <p:nvPr>
            <p:ph type="dt" sz="half" idx="10"/>
          </p:nvPr>
        </p:nvSpPr>
        <p:spPr/>
        <p:txBody>
          <a:bodyPr/>
          <a:lstStyle/>
          <a:p>
            <a:fld id="{A2AD80F7-CC59-4266-9B78-0A95A7EE85B3}" type="datetimeFigureOut">
              <a:rPr lang="en-US" smtClean="0"/>
              <a:t>9/23/2024</a:t>
            </a:fld>
            <a:endParaRPr lang="en-US"/>
          </a:p>
        </p:txBody>
      </p:sp>
      <p:sp>
        <p:nvSpPr>
          <p:cNvPr id="4" name="Footer Placeholder 3">
            <a:extLst>
              <a:ext uri="{FF2B5EF4-FFF2-40B4-BE49-F238E27FC236}">
                <a16:creationId xmlns:a16="http://schemas.microsoft.com/office/drawing/2014/main" id="{2D2CA875-6144-9AF1-4D08-D1372694F2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0B609E-2685-4373-EDD3-B58F847A9E52}"/>
              </a:ext>
            </a:extLst>
          </p:cNvPr>
          <p:cNvSpPr>
            <a:spLocks noGrp="1"/>
          </p:cNvSpPr>
          <p:nvPr>
            <p:ph type="sldNum" sz="quarter" idx="12"/>
          </p:nvPr>
        </p:nvSpPr>
        <p:spPr/>
        <p:txBody>
          <a:bodyPr/>
          <a:lstStyle/>
          <a:p>
            <a:fld id="{3C236C86-86F1-47D1-8BAE-CD48CA96AD0F}" type="slidenum">
              <a:rPr lang="en-US" smtClean="0"/>
              <a:t>‹#›</a:t>
            </a:fld>
            <a:endParaRPr lang="en-US"/>
          </a:p>
        </p:txBody>
      </p:sp>
    </p:spTree>
    <p:extLst>
      <p:ext uri="{BB962C8B-B14F-4D97-AF65-F5344CB8AC3E}">
        <p14:creationId xmlns:p14="http://schemas.microsoft.com/office/powerpoint/2010/main" val="132225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9AC348-BA2D-0998-BBE3-A76BB52F70DD}"/>
              </a:ext>
            </a:extLst>
          </p:cNvPr>
          <p:cNvSpPr>
            <a:spLocks noGrp="1"/>
          </p:cNvSpPr>
          <p:nvPr>
            <p:ph type="dt" sz="half" idx="10"/>
          </p:nvPr>
        </p:nvSpPr>
        <p:spPr/>
        <p:txBody>
          <a:bodyPr/>
          <a:lstStyle/>
          <a:p>
            <a:fld id="{A2AD80F7-CC59-4266-9B78-0A95A7EE85B3}" type="datetimeFigureOut">
              <a:rPr lang="en-US" smtClean="0"/>
              <a:t>9/23/2024</a:t>
            </a:fld>
            <a:endParaRPr lang="en-US"/>
          </a:p>
        </p:txBody>
      </p:sp>
      <p:sp>
        <p:nvSpPr>
          <p:cNvPr id="3" name="Footer Placeholder 2">
            <a:extLst>
              <a:ext uri="{FF2B5EF4-FFF2-40B4-BE49-F238E27FC236}">
                <a16:creationId xmlns:a16="http://schemas.microsoft.com/office/drawing/2014/main" id="{A3E84978-AC4C-1E2D-8325-6D42AA4375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F3800F-EF9A-5529-F278-BD6C1D15E0CB}"/>
              </a:ext>
            </a:extLst>
          </p:cNvPr>
          <p:cNvSpPr>
            <a:spLocks noGrp="1"/>
          </p:cNvSpPr>
          <p:nvPr>
            <p:ph type="sldNum" sz="quarter" idx="12"/>
          </p:nvPr>
        </p:nvSpPr>
        <p:spPr/>
        <p:txBody>
          <a:bodyPr/>
          <a:lstStyle/>
          <a:p>
            <a:fld id="{3C236C86-86F1-47D1-8BAE-CD48CA96AD0F}" type="slidenum">
              <a:rPr lang="en-US" smtClean="0"/>
              <a:t>‹#›</a:t>
            </a:fld>
            <a:endParaRPr lang="en-US"/>
          </a:p>
        </p:txBody>
      </p:sp>
    </p:spTree>
    <p:extLst>
      <p:ext uri="{BB962C8B-B14F-4D97-AF65-F5344CB8AC3E}">
        <p14:creationId xmlns:p14="http://schemas.microsoft.com/office/powerpoint/2010/main" val="3998101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C1BEA-3F33-3EB9-2112-38A1222B7D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6EB014-D3DB-BD99-4C97-53A66BABCF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E09BD3-0C01-DB4E-4D26-4B6941A1C7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FDB54F-A720-2EF1-47F5-4ACDEF6BB891}"/>
              </a:ext>
            </a:extLst>
          </p:cNvPr>
          <p:cNvSpPr>
            <a:spLocks noGrp="1"/>
          </p:cNvSpPr>
          <p:nvPr>
            <p:ph type="dt" sz="half" idx="10"/>
          </p:nvPr>
        </p:nvSpPr>
        <p:spPr/>
        <p:txBody>
          <a:bodyPr/>
          <a:lstStyle/>
          <a:p>
            <a:fld id="{A2AD80F7-CC59-4266-9B78-0A95A7EE85B3}" type="datetimeFigureOut">
              <a:rPr lang="en-US" smtClean="0"/>
              <a:t>9/23/2024</a:t>
            </a:fld>
            <a:endParaRPr lang="en-US"/>
          </a:p>
        </p:txBody>
      </p:sp>
      <p:sp>
        <p:nvSpPr>
          <p:cNvPr id="6" name="Footer Placeholder 5">
            <a:extLst>
              <a:ext uri="{FF2B5EF4-FFF2-40B4-BE49-F238E27FC236}">
                <a16:creationId xmlns:a16="http://schemas.microsoft.com/office/drawing/2014/main" id="{9AE25A7E-EFF9-B2EB-4815-B79F6A5EEB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95CDAF-83F0-521E-71F5-1735454DA166}"/>
              </a:ext>
            </a:extLst>
          </p:cNvPr>
          <p:cNvSpPr>
            <a:spLocks noGrp="1"/>
          </p:cNvSpPr>
          <p:nvPr>
            <p:ph type="sldNum" sz="quarter" idx="12"/>
          </p:nvPr>
        </p:nvSpPr>
        <p:spPr/>
        <p:txBody>
          <a:bodyPr/>
          <a:lstStyle/>
          <a:p>
            <a:fld id="{3C236C86-86F1-47D1-8BAE-CD48CA96AD0F}" type="slidenum">
              <a:rPr lang="en-US" smtClean="0"/>
              <a:t>‹#›</a:t>
            </a:fld>
            <a:endParaRPr lang="en-US"/>
          </a:p>
        </p:txBody>
      </p:sp>
    </p:spTree>
    <p:extLst>
      <p:ext uri="{BB962C8B-B14F-4D97-AF65-F5344CB8AC3E}">
        <p14:creationId xmlns:p14="http://schemas.microsoft.com/office/powerpoint/2010/main" val="4238638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50F9D-C61C-E4D1-B9D0-7DBA37D4B7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67A824-09D0-5A99-CF39-5AFB754384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E9C536-D656-EC0B-87C7-C05D0F678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629103-7E92-0950-1EED-817A15F36BC5}"/>
              </a:ext>
            </a:extLst>
          </p:cNvPr>
          <p:cNvSpPr>
            <a:spLocks noGrp="1"/>
          </p:cNvSpPr>
          <p:nvPr>
            <p:ph type="dt" sz="half" idx="10"/>
          </p:nvPr>
        </p:nvSpPr>
        <p:spPr/>
        <p:txBody>
          <a:bodyPr/>
          <a:lstStyle/>
          <a:p>
            <a:fld id="{A2AD80F7-CC59-4266-9B78-0A95A7EE85B3}" type="datetimeFigureOut">
              <a:rPr lang="en-US" smtClean="0"/>
              <a:t>9/23/2024</a:t>
            </a:fld>
            <a:endParaRPr lang="en-US"/>
          </a:p>
        </p:txBody>
      </p:sp>
      <p:sp>
        <p:nvSpPr>
          <p:cNvPr id="6" name="Footer Placeholder 5">
            <a:extLst>
              <a:ext uri="{FF2B5EF4-FFF2-40B4-BE49-F238E27FC236}">
                <a16:creationId xmlns:a16="http://schemas.microsoft.com/office/drawing/2014/main" id="{1AC40670-AF9D-9CB3-624B-020D57FEED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9D4DC0-73B8-EFEE-D2B3-D82760984369}"/>
              </a:ext>
            </a:extLst>
          </p:cNvPr>
          <p:cNvSpPr>
            <a:spLocks noGrp="1"/>
          </p:cNvSpPr>
          <p:nvPr>
            <p:ph type="sldNum" sz="quarter" idx="12"/>
          </p:nvPr>
        </p:nvSpPr>
        <p:spPr/>
        <p:txBody>
          <a:bodyPr/>
          <a:lstStyle/>
          <a:p>
            <a:fld id="{3C236C86-86F1-47D1-8BAE-CD48CA96AD0F}" type="slidenum">
              <a:rPr lang="en-US" smtClean="0"/>
              <a:t>‹#›</a:t>
            </a:fld>
            <a:endParaRPr lang="en-US"/>
          </a:p>
        </p:txBody>
      </p:sp>
    </p:spTree>
    <p:extLst>
      <p:ext uri="{BB962C8B-B14F-4D97-AF65-F5344CB8AC3E}">
        <p14:creationId xmlns:p14="http://schemas.microsoft.com/office/powerpoint/2010/main" val="2097380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B311A7-FBFC-B240-2F87-5E06C7F6C5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286E56-E541-9FEF-B0C4-5C4D02BEAD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182613-38EF-C94B-2FD1-742AB4AAF1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2AD80F7-CC59-4266-9B78-0A95A7EE85B3}" type="datetimeFigureOut">
              <a:rPr lang="en-US" smtClean="0"/>
              <a:t>9/23/2024</a:t>
            </a:fld>
            <a:endParaRPr lang="en-US"/>
          </a:p>
        </p:txBody>
      </p:sp>
      <p:sp>
        <p:nvSpPr>
          <p:cNvPr id="5" name="Footer Placeholder 4">
            <a:extLst>
              <a:ext uri="{FF2B5EF4-FFF2-40B4-BE49-F238E27FC236}">
                <a16:creationId xmlns:a16="http://schemas.microsoft.com/office/drawing/2014/main" id="{FEA795DA-ABF3-8545-CD10-5DF57433E3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294E746-1124-091F-352B-1A2C5EE16B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C236C86-86F1-47D1-8BAE-CD48CA96AD0F}" type="slidenum">
              <a:rPr lang="en-US" smtClean="0"/>
              <a:t>‹#›</a:t>
            </a:fld>
            <a:endParaRPr lang="en-US"/>
          </a:p>
        </p:txBody>
      </p:sp>
    </p:spTree>
    <p:extLst>
      <p:ext uri="{BB962C8B-B14F-4D97-AF65-F5344CB8AC3E}">
        <p14:creationId xmlns:p14="http://schemas.microsoft.com/office/powerpoint/2010/main" val="37267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57321-447C-14C5-111E-6BCDC8E669F4}"/>
              </a:ext>
            </a:extLst>
          </p:cNvPr>
          <p:cNvSpPr>
            <a:spLocks noGrp="1"/>
          </p:cNvSpPr>
          <p:nvPr>
            <p:ph type="ctrTitle"/>
          </p:nvPr>
        </p:nvSpPr>
        <p:spPr/>
        <p:txBody>
          <a:bodyPr/>
          <a:lstStyle/>
          <a:p>
            <a:r>
              <a:rPr lang="en-US" dirty="0"/>
              <a:t>Tangent Planes and Linear Approximations</a:t>
            </a:r>
          </a:p>
        </p:txBody>
      </p:sp>
      <p:sp>
        <p:nvSpPr>
          <p:cNvPr id="3" name="Subtitle 2">
            <a:extLst>
              <a:ext uri="{FF2B5EF4-FFF2-40B4-BE49-F238E27FC236}">
                <a16:creationId xmlns:a16="http://schemas.microsoft.com/office/drawing/2014/main" id="{2E0420BA-F594-3EAF-F426-DBECE2CAF17F}"/>
              </a:ext>
            </a:extLst>
          </p:cNvPr>
          <p:cNvSpPr>
            <a:spLocks noGrp="1"/>
          </p:cNvSpPr>
          <p:nvPr>
            <p:ph type="subTitle" idx="1"/>
          </p:nvPr>
        </p:nvSpPr>
        <p:spPr/>
        <p:txBody>
          <a:bodyPr/>
          <a:lstStyle/>
          <a:p>
            <a:r>
              <a:rPr lang="en-US" dirty="0"/>
              <a:t>Scott Surgent</a:t>
            </a:r>
          </a:p>
        </p:txBody>
      </p:sp>
    </p:spTree>
    <p:extLst>
      <p:ext uri="{BB962C8B-B14F-4D97-AF65-F5344CB8AC3E}">
        <p14:creationId xmlns:p14="http://schemas.microsoft.com/office/powerpoint/2010/main" val="3318569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8668E04C-E53F-E27B-047B-44D1649EDB2A}"/>
                  </a:ext>
                </a:extLst>
              </p:cNvPr>
              <p:cNvSpPr txBox="1"/>
              <p:nvPr/>
            </p:nvSpPr>
            <p:spPr>
              <a:xfrm>
                <a:off x="527125" y="215153"/>
                <a:ext cx="11241741" cy="5974521"/>
              </a:xfrm>
              <a:prstGeom prst="rect">
                <a:avLst/>
              </a:prstGeom>
              <a:noFill/>
            </p:spPr>
            <p:txBody>
              <a:bodyPr wrap="square">
                <a:spAutoFit/>
              </a:bodyPr>
              <a:lstStyle/>
              <a:p>
                <a:pPr marL="0" marR="0" algn="just">
                  <a:lnSpc>
                    <a:spcPct val="10700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Example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6</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 conical pyramid of sand has a circular base with radius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6 meters and a height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4 meters. If sand is added to the pile in such a way that the change in radius and the change in height are the same, what will have more of an effect on the volume, a change in the radius or a change in the height?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volume of a conical pyramid is given by </a:t>
                </a:r>
                <a14:m>
                  <m:oMath xmlns:m="http://schemas.openxmlformats.org/officeDocument/2006/math">
                    <m:r>
                      <a:rPr lang="en-US" sz="2000" i="1">
                        <a:effectLst/>
                        <a:latin typeface="Cambria Math" panose="02040503050406030204" pitchFamily="18" charset="0"/>
                        <a:ea typeface="Calibri" panose="020F0502020204030204" pitchFamily="34" charset="0"/>
                        <a:cs typeface="Times New Roman" panose="02020603050405020304" pitchFamily="18" charset="0"/>
                      </a:rPr>
                      <m:t>𝑉</m:t>
                    </m:r>
                    <m:d>
                      <m:d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𝑟</m:t>
                        </m:r>
                        <m:r>
                          <a:rPr lang="en-US" sz="2000" i="1">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h</m:t>
                        </m:r>
                      </m:e>
                    </m:d>
                    <m:r>
                      <a:rPr lang="en-US" sz="20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i="1">
                            <a:effectLst/>
                            <a:latin typeface="Cambria Math" panose="02040503050406030204" pitchFamily="18" charset="0"/>
                            <a:ea typeface="Calibri" panose="020F0502020204030204" pitchFamily="34" charset="0"/>
                            <a:cs typeface="Times New Roman" panose="02020603050405020304" pitchFamily="18" charset="0"/>
                          </a:rPr>
                          <m:t>1</m:t>
                        </m:r>
                      </m:num>
                      <m:den>
                        <m:r>
                          <a:rPr lang="en-US" sz="2000" i="1">
                            <a:effectLst/>
                            <a:latin typeface="Cambria Math" panose="02040503050406030204" pitchFamily="18" charset="0"/>
                            <a:ea typeface="Calibri" panose="020F0502020204030204" pitchFamily="34" charset="0"/>
                            <a:cs typeface="Times New Roman" panose="02020603050405020304" pitchFamily="18" charset="0"/>
                          </a:rPr>
                          <m:t>3</m:t>
                        </m:r>
                      </m:den>
                    </m:f>
                    <m:r>
                      <a:rPr lang="en-US" sz="2000" i="1">
                        <a:effectLst/>
                        <a:latin typeface="Cambria Math" panose="02040503050406030204" pitchFamily="18" charset="0"/>
                        <a:ea typeface="Calibri" panose="020F0502020204030204" pitchFamily="34" charset="0"/>
                        <a:cs typeface="Times New Roman" panose="02020603050405020304" pitchFamily="18" charset="0"/>
                      </a:rPr>
                      <m:t>𝜋</m:t>
                    </m:r>
                    <m:sSup>
                      <m:sSup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𝑟</m:t>
                        </m:r>
                      </m:e>
                      <m:sup>
                        <m:r>
                          <a:rPr lang="en-US" sz="2000" i="1">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sz="2000" i="1">
                        <a:effectLst/>
                        <a:latin typeface="Cambria Math" panose="02040503050406030204" pitchFamily="18" charset="0"/>
                        <a:ea typeface="Calibri" panose="020F0502020204030204" pitchFamily="34" charset="0"/>
                        <a:cs typeface="Times New Roman" panose="02020603050405020304" pitchFamily="18" charset="0"/>
                      </a:rPr>
                      <m:t>h</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where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is the radius of the base, and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h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is the vertical height. In differential form, we have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𝑑𝑉</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3</m:t>
                              </m:r>
                            </m:den>
                          </m:f>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𝑟h</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𝑑𝑟</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3</m:t>
                              </m:r>
                            </m:den>
                          </m:f>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𝑟</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sup>
                          </m:sSup>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𝑑h</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Evaluated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6 meters and a height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4 meters, we have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𝑑𝑉</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3</m:t>
                              </m:r>
                            </m:den>
                          </m:f>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6</m:t>
                              </m:r>
                            </m:e>
                          </m:d>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4</m:t>
                              </m:r>
                            </m:e>
                          </m:d>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𝑑𝑟</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3</m:t>
                              </m:r>
                            </m:den>
                          </m:f>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6</m:t>
                                  </m:r>
                                </m:e>
                              </m:d>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sup>
                          </m:sSup>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𝑑h</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=16</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𝑑𝑟</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+12</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𝑑h</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Assuming that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𝑑𝑟</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𝑑h</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then since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16</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&gt;12</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 change in the radius will have a greater effect on the volume than an equal change in height would.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8668E04C-E53F-E27B-047B-44D1649EDB2A}"/>
                  </a:ext>
                </a:extLst>
              </p:cNvPr>
              <p:cNvSpPr txBox="1">
                <a:spLocks noRot="1" noChangeAspect="1" noMove="1" noResize="1" noEditPoints="1" noAdjustHandles="1" noChangeArrowheads="1" noChangeShapeType="1" noTextEdit="1"/>
              </p:cNvSpPr>
              <p:nvPr/>
            </p:nvSpPr>
            <p:spPr>
              <a:xfrm>
                <a:off x="527125" y="215153"/>
                <a:ext cx="11241741" cy="5974521"/>
              </a:xfrm>
              <a:prstGeom prst="rect">
                <a:avLst/>
              </a:prstGeom>
              <a:blipFill>
                <a:blip r:embed="rId2"/>
                <a:stretch>
                  <a:fillRect l="-542" t="-510" r="-542" b="-816"/>
                </a:stretch>
              </a:blipFill>
            </p:spPr>
            <p:txBody>
              <a:bodyPr/>
              <a:lstStyle/>
              <a:p>
                <a:r>
                  <a:rPr lang="en-US">
                    <a:noFill/>
                  </a:rPr>
                  <a:t> </a:t>
                </a:r>
              </a:p>
            </p:txBody>
          </p:sp>
        </mc:Fallback>
      </mc:AlternateContent>
    </p:spTree>
    <p:extLst>
      <p:ext uri="{BB962C8B-B14F-4D97-AF65-F5344CB8AC3E}">
        <p14:creationId xmlns:p14="http://schemas.microsoft.com/office/powerpoint/2010/main" val="594342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D4FBB5DA-D1CE-B134-CE1E-6149A216F12C}"/>
                  </a:ext>
                </a:extLst>
              </p:cNvPr>
              <p:cNvSpPr txBox="1"/>
              <p:nvPr/>
            </p:nvSpPr>
            <p:spPr>
              <a:xfrm>
                <a:off x="365760" y="225911"/>
                <a:ext cx="11446136" cy="6284797"/>
              </a:xfrm>
              <a:prstGeom prst="rect">
                <a:avLst/>
              </a:prstGeom>
              <a:noFill/>
            </p:spPr>
            <p:txBody>
              <a:bodyPr wrap="square">
                <a:spAutoFit/>
              </a:bodyPr>
              <a:lstStyle/>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related rate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is where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x</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y</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z</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are functions of a parameter variable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We use the Chain Rule and obtain: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𝑑𝑧</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𝑑𝑡</m:t>
                          </m:r>
                        </m:den>
                      </m:f>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𝑑𝑥</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𝑑𝑡</m:t>
                          </m:r>
                        </m:den>
                      </m:f>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𝑑𝑦</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𝑑𝑡</m:t>
                          </m:r>
                        </m:den>
                      </m:f>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Example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7</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 circular cylinder is being heated in such a way that its radius is increasing at the rate of 0.05 feet/minute and the height is shrinking at the rate of 0.02 feet/minute. Find the rate at which the surface area is changing when its base radius is 3 feet and the height is 7 feet.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Using the formula for surface area of a circular cylinder,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𝐴</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𝑟</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h</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𝑟h</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𝑟</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we differentiate each term with respect to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𝑑𝐴</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𝑑𝑡</m:t>
                          </m:r>
                        </m:den>
                      </m:f>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𝐴</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𝑟</m:t>
                          </m:r>
                        </m:sub>
                      </m:sSub>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𝑑𝑟</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𝑑𝑡</m:t>
                          </m:r>
                        </m:den>
                      </m:f>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𝐴</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h</m:t>
                          </m:r>
                        </m:sub>
                      </m:sSub>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𝑑h</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𝑑𝑡</m:t>
                          </m:r>
                        </m:den>
                      </m:f>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h</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+4</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𝑟</m:t>
                          </m:r>
                        </m:e>
                      </m:d>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𝑑𝑟</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𝑑𝑡</m:t>
                          </m:r>
                        </m:den>
                      </m:f>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𝑟</m:t>
                          </m:r>
                        </m:e>
                      </m:d>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𝑑h</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𝑑𝑡</m:t>
                          </m:r>
                        </m:den>
                      </m:f>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Substituting, we have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𝑑𝐴</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𝑑𝑡</m:t>
                          </m:r>
                        </m:den>
                      </m:f>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7</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+4</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3</m:t>
                              </m:r>
                            </m:e>
                          </m:d>
                        </m:e>
                      </m:d>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0.05</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3</m:t>
                              </m:r>
                            </m:e>
                          </m:d>
                        </m:e>
                      </m:d>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−0.02</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≈3.71 </m:t>
                      </m:r>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m:rPr>
                                  <m:sty m:val="p"/>
                                </m:rPr>
                                <a:rPr lang="en-US" sz="2000">
                                  <a:effectLst/>
                                  <a:latin typeface="Cambria Math" panose="02040503050406030204" pitchFamily="18" charset="0"/>
                                  <a:ea typeface="Times New Roman" panose="02020603050405020304" pitchFamily="18" charset="0"/>
                                  <a:cs typeface="Times New Roman" panose="02020603050405020304" pitchFamily="18" charset="0"/>
                                </a:rPr>
                                <m:t>feet</m:t>
                              </m:r>
                            </m:e>
                            <m:sup>
                              <m:r>
                                <a:rPr lang="en-US" sz="2000">
                                  <a:effectLst/>
                                  <a:latin typeface="Cambria Math" panose="02040503050406030204" pitchFamily="18" charset="0"/>
                                  <a:ea typeface="Times New Roman" panose="02020603050405020304" pitchFamily="18" charset="0"/>
                                  <a:cs typeface="Times New Roman" panose="02020603050405020304" pitchFamily="18" charset="0"/>
                                </a:rPr>
                                <m:t>2</m:t>
                              </m:r>
                            </m:sup>
                          </m:sSup>
                        </m:num>
                        <m:den>
                          <m:r>
                            <m:rPr>
                              <m:sty m:val="p"/>
                            </m:rPr>
                            <a:rPr lang="en-US" sz="2000">
                              <a:effectLst/>
                              <a:latin typeface="Cambria Math" panose="02040503050406030204" pitchFamily="18" charset="0"/>
                              <a:ea typeface="Times New Roman" panose="02020603050405020304" pitchFamily="18" charset="0"/>
                              <a:cs typeface="Times New Roman" panose="02020603050405020304" pitchFamily="18" charset="0"/>
                            </a:rPr>
                            <m:t>minute</m:t>
                          </m:r>
                        </m:den>
                      </m:f>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D4FBB5DA-D1CE-B134-CE1E-6149A216F12C}"/>
                  </a:ext>
                </a:extLst>
              </p:cNvPr>
              <p:cNvSpPr txBox="1">
                <a:spLocks noRot="1" noChangeAspect="1" noMove="1" noResize="1" noEditPoints="1" noAdjustHandles="1" noChangeArrowheads="1" noChangeShapeType="1" noTextEdit="1"/>
              </p:cNvSpPr>
              <p:nvPr/>
            </p:nvSpPr>
            <p:spPr>
              <a:xfrm>
                <a:off x="365760" y="225911"/>
                <a:ext cx="11446136" cy="6284797"/>
              </a:xfrm>
              <a:prstGeom prst="rect">
                <a:avLst/>
              </a:prstGeom>
              <a:blipFill>
                <a:blip r:embed="rId2"/>
                <a:stretch>
                  <a:fillRect l="-532" t="-485" r="-479"/>
                </a:stretch>
              </a:blipFill>
            </p:spPr>
            <p:txBody>
              <a:bodyPr/>
              <a:lstStyle/>
              <a:p>
                <a:r>
                  <a:rPr lang="en-US">
                    <a:noFill/>
                  </a:rPr>
                  <a:t> </a:t>
                </a:r>
              </a:p>
            </p:txBody>
          </p:sp>
        </mc:Fallback>
      </mc:AlternateContent>
    </p:spTree>
    <p:extLst>
      <p:ext uri="{BB962C8B-B14F-4D97-AF65-F5344CB8AC3E}">
        <p14:creationId xmlns:p14="http://schemas.microsoft.com/office/powerpoint/2010/main" val="297130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E4BD5BEF-6052-0F0D-67E5-075F12AAFB25}"/>
                  </a:ext>
                </a:extLst>
              </p:cNvPr>
              <p:cNvSpPr txBox="1"/>
              <p:nvPr/>
            </p:nvSpPr>
            <p:spPr>
              <a:xfrm>
                <a:off x="494851" y="279700"/>
                <a:ext cx="11252499" cy="5742469"/>
              </a:xfrm>
              <a:prstGeom prst="rect">
                <a:avLst/>
              </a:prstGeom>
              <a:noFill/>
            </p:spPr>
            <p:txBody>
              <a:bodyPr wrap="square">
                <a:spAutoFit/>
              </a:bodyPr>
              <a:lstStyle/>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If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is a differentiable surface in </a:t>
                </a:r>
                <a14:m>
                  <m:oMath xmlns:m="http://schemas.openxmlformats.org/officeDocument/2006/math">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𝑅</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3</m:t>
                        </m:r>
                      </m:sup>
                    </m:sSup>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is a point on this surface, then it is possible to construct a plane passing through this point, tangent to the surface of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Recall that a plane is constructed by determining a vector </a:t>
                </a:r>
                <a14:m>
                  <m:oMath xmlns:m="http://schemas.openxmlformats.org/officeDocument/2006/math">
                    <m:r>
                      <a:rPr lang="en-US" sz="2000" b="1" i="1">
                        <a:effectLst/>
                        <a:latin typeface="Cambria Math" panose="02040503050406030204" pitchFamily="18" charset="0"/>
                        <a:ea typeface="Times New Roman" panose="02020603050405020304" pitchFamily="18" charset="0"/>
                        <a:cs typeface="Times New Roman" panose="02020603050405020304" pitchFamily="18" charset="0"/>
                      </a:rPr>
                      <m:t>𝐧</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𝑎</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𝑏</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𝑐</m:t>
                        </m:r>
                      </m:e>
                    </m:d>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normal to the plane and identifying a point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on the plane. With this information, the equation of the plane is given by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𝑎</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𝑏</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𝑐</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normal to a surface is given by </a:t>
                </a:r>
              </a:p>
              <a:p>
                <a:pPr marL="0" marR="0" algn="just">
                  <a:lnSpc>
                    <a:spcPct val="107000"/>
                  </a:lnSpc>
                  <a:spcBef>
                    <a:spcPts val="0"/>
                  </a:spcBef>
                  <a:spcAft>
                    <a:spcPts val="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b="1" i="1" smtClean="0">
                          <a:effectLst/>
                          <a:latin typeface="Cambria Math" panose="02040503050406030204" pitchFamily="18" charset="0"/>
                          <a:ea typeface="Times New Roman" panose="02020603050405020304" pitchFamily="18" charset="0"/>
                          <a:cs typeface="Times New Roman" panose="02020603050405020304" pitchFamily="18" charset="0"/>
                        </a:rPr>
                        <m:t>𝐧</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𝑎</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𝑏</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𝑐</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(There are a few ways to explain this. We will use the gradient later on to justify this)</a:t>
                </a:r>
              </a:p>
              <a:p>
                <a:pPr marL="0" marR="0" algn="just">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Therefore,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equation of the tangent plane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a:t>
                </a:r>
                <a14:m>
                  <m:oMath xmlns:m="http://schemas.openxmlformats.org/officeDocument/2006/math">
                    <m:r>
                      <m:rPr>
                        <m:sty m:val="p"/>
                      </m:rPr>
                      <a:rPr lang="en-US" sz="2000" b="0" i="0" smtClean="0">
                        <a:effectLst/>
                        <a:latin typeface="Cambria Math" panose="02040503050406030204" pitchFamily="18" charset="0"/>
                        <a:ea typeface="Times New Roman" panose="02020603050405020304" pitchFamily="18" charset="0"/>
                        <a:cs typeface="Times New Roman" panose="02020603050405020304" pitchFamily="18" charset="0"/>
                      </a:rPr>
                      <m:t>t</m:t>
                    </m:r>
                    <m:r>
                      <a:rPr lang="en-US" sz="2000" b="0" i="0" smtClean="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on the surface of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is given by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E4BD5BEF-6052-0F0D-67E5-075F12AAFB25}"/>
                  </a:ext>
                </a:extLst>
              </p:cNvPr>
              <p:cNvSpPr txBox="1">
                <a:spLocks noRot="1" noChangeAspect="1" noMove="1" noResize="1" noEditPoints="1" noAdjustHandles="1" noChangeArrowheads="1" noChangeShapeType="1" noTextEdit="1"/>
              </p:cNvSpPr>
              <p:nvPr/>
            </p:nvSpPr>
            <p:spPr>
              <a:xfrm>
                <a:off x="494851" y="279700"/>
                <a:ext cx="11252499" cy="5742469"/>
              </a:xfrm>
              <a:prstGeom prst="rect">
                <a:avLst/>
              </a:prstGeom>
              <a:blipFill>
                <a:blip r:embed="rId2"/>
                <a:stretch>
                  <a:fillRect l="-542" t="-637" r="-596"/>
                </a:stretch>
              </a:blipFill>
            </p:spPr>
            <p:txBody>
              <a:bodyPr/>
              <a:lstStyle/>
              <a:p>
                <a:r>
                  <a:rPr lang="en-US">
                    <a:noFill/>
                  </a:rPr>
                  <a:t> </a:t>
                </a:r>
              </a:p>
            </p:txBody>
          </p:sp>
        </mc:Fallback>
      </mc:AlternateContent>
    </p:spTree>
    <p:extLst>
      <p:ext uri="{BB962C8B-B14F-4D97-AF65-F5344CB8AC3E}">
        <p14:creationId xmlns:p14="http://schemas.microsoft.com/office/powerpoint/2010/main" val="32283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358409A9-E991-03A2-4A2F-D7D0F6A165EE}"/>
                  </a:ext>
                </a:extLst>
              </p:cNvPr>
              <p:cNvSpPr txBox="1"/>
              <p:nvPr/>
            </p:nvSpPr>
            <p:spPr>
              <a:xfrm>
                <a:off x="441063" y="311973"/>
                <a:ext cx="11413863" cy="5675721"/>
              </a:xfrm>
              <a:prstGeom prst="rect">
                <a:avLst/>
              </a:prstGeom>
              <a:noFill/>
            </p:spPr>
            <p:txBody>
              <a:bodyPr wrap="square">
                <a:spAutoFit/>
              </a:bodyPr>
              <a:lstStyle/>
              <a:p>
                <a:pPr marL="0" marR="0" algn="just">
                  <a:lnSpc>
                    <a:spcPct val="107000"/>
                  </a:lnSpc>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Example 1:</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Let </a:t>
                </a:r>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𝑧</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𝑦</m:t>
                        </m:r>
                      </m:e>
                    </m:d>
                    <m:r>
                      <a:rPr lang="en-US" sz="24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sSup>
                      <m:sSup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𝑦</m:t>
                        </m:r>
                      </m:e>
                      <m:sup>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Find the equation of the tangent plane to </a:t>
                </a:r>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𝑓</m:t>
                    </m:r>
                  </m:oMath>
                </a14:m>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When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then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1,2</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e>
                        </m:d>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e>
                    </m:d>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e>
                        </m:d>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sup>
                    </m:s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=17.</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Thus, the point of tangency is </a:t>
                </a:r>
                <a14:m>
                  <m:oMath xmlns:m="http://schemas.openxmlformats.org/officeDocument/2006/math">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=(1,2,17)</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partial derivatives are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𝑦</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𝑦</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=6</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𝑥</m:t>
                    </m:r>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𝑦</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Evaluated at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we have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1,2</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=18</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1,2</m:t>
                        </m:r>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=24</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Thus, the plane of tangency 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18</m:t>
                      </m:r>
                      <m:d>
                        <m:d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r>
                            <a:rPr lang="en-US" sz="2400" i="1">
                              <a:effectLst/>
                              <a:latin typeface="Cambria Math" panose="02040503050406030204" pitchFamily="18" charset="0"/>
                              <a:ea typeface="Calibri" panose="020F0502020204030204" pitchFamily="34" charset="0"/>
                              <a:cs typeface="Times New Roman" panose="02020603050405020304" pitchFamily="18" charset="0"/>
                            </a:rPr>
                            <m:t>−1</m:t>
                          </m:r>
                        </m:e>
                      </m:d>
                      <m:r>
                        <a:rPr lang="en-US" sz="2400" i="1">
                          <a:effectLst/>
                          <a:latin typeface="Cambria Math" panose="02040503050406030204" pitchFamily="18" charset="0"/>
                          <a:ea typeface="Calibri" panose="020F0502020204030204" pitchFamily="34" charset="0"/>
                          <a:cs typeface="Times New Roman" panose="02020603050405020304" pitchFamily="18" charset="0"/>
                        </a:rPr>
                        <m:t>+24</m:t>
                      </m:r>
                      <m:d>
                        <m:d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𝑦</m:t>
                          </m:r>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e>
                      </m:d>
                      <m:r>
                        <a:rPr lang="en-US" sz="2400" i="1">
                          <a:effectLst/>
                          <a:latin typeface="Cambria Math" panose="02040503050406030204" pitchFamily="18" charset="0"/>
                          <a:ea typeface="Calibri" panose="020F0502020204030204" pitchFamily="34" charset="0"/>
                          <a:cs typeface="Times New Roman" panose="02020603050405020304" pitchFamily="18" charset="0"/>
                        </a:rPr>
                        <m:t>−</m:t>
                      </m:r>
                      <m:d>
                        <m:d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𝑧</m:t>
                          </m:r>
                          <m:r>
                            <a:rPr lang="en-US" sz="2400" i="1">
                              <a:effectLst/>
                              <a:latin typeface="Cambria Math" panose="02040503050406030204" pitchFamily="18" charset="0"/>
                              <a:ea typeface="Calibri" panose="020F0502020204030204" pitchFamily="34" charset="0"/>
                              <a:cs typeface="Times New Roman" panose="02020603050405020304" pitchFamily="18" charset="0"/>
                            </a:rPr>
                            <m:t>−17</m:t>
                          </m:r>
                        </m:e>
                      </m:d>
                      <m:r>
                        <a:rPr lang="en-US" sz="2400" i="1">
                          <a:effectLst/>
                          <a:latin typeface="Cambria Math" panose="02040503050406030204" pitchFamily="18" charset="0"/>
                          <a:ea typeface="Calibri" panose="020F0502020204030204" pitchFamily="34" charset="0"/>
                          <a:cs typeface="Times New Roman" panose="02020603050405020304" pitchFamily="18" charset="0"/>
                        </a:rPr>
                        <m:t>=0.</m:t>
                      </m:r>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Simplified, the plane is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18</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+24</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=49</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or with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z</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isolated, we obtain      </a:t>
                </a:r>
              </a:p>
              <a:p>
                <a:pPr marL="0" marR="0" algn="just">
                  <a:lnSpc>
                    <a:spcPct val="107000"/>
                  </a:lnSpc>
                  <a:spcBef>
                    <a:spcPts val="0"/>
                  </a:spcBef>
                  <a:spcAft>
                    <a:spcPts val="0"/>
                  </a:spcAft>
                </a:pPr>
                <a:endParaRPr lang="en-US" sz="2400" i="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=18</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+24</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−49</m:t>
                    </m:r>
                  </m:oMath>
                </a14:m>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358409A9-E991-03A2-4A2F-D7D0F6A165EE}"/>
                  </a:ext>
                </a:extLst>
              </p:cNvPr>
              <p:cNvSpPr txBox="1">
                <a:spLocks noRot="1" noChangeAspect="1" noMove="1" noResize="1" noEditPoints="1" noAdjustHandles="1" noChangeArrowheads="1" noChangeShapeType="1" noTextEdit="1"/>
              </p:cNvSpPr>
              <p:nvPr/>
            </p:nvSpPr>
            <p:spPr>
              <a:xfrm>
                <a:off x="441063" y="311973"/>
                <a:ext cx="11413863" cy="5675721"/>
              </a:xfrm>
              <a:prstGeom prst="rect">
                <a:avLst/>
              </a:prstGeom>
              <a:blipFill>
                <a:blip r:embed="rId2"/>
                <a:stretch>
                  <a:fillRect l="-801" t="-859" r="-320" b="-1396"/>
                </a:stretch>
              </a:blipFill>
            </p:spPr>
            <p:txBody>
              <a:bodyPr/>
              <a:lstStyle/>
              <a:p>
                <a:r>
                  <a:rPr lang="en-US">
                    <a:noFill/>
                  </a:rPr>
                  <a:t> </a:t>
                </a:r>
              </a:p>
            </p:txBody>
          </p:sp>
        </mc:Fallback>
      </mc:AlternateContent>
    </p:spTree>
    <p:extLst>
      <p:ext uri="{BB962C8B-B14F-4D97-AF65-F5344CB8AC3E}">
        <p14:creationId xmlns:p14="http://schemas.microsoft.com/office/powerpoint/2010/main" val="397656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EBE4CB15-99E5-6CCA-C319-73B520426834}"/>
                  </a:ext>
                </a:extLst>
              </p:cNvPr>
              <p:cNvSpPr txBox="1"/>
              <p:nvPr/>
            </p:nvSpPr>
            <p:spPr>
              <a:xfrm>
                <a:off x="311971" y="311972"/>
                <a:ext cx="11478409" cy="6408036"/>
              </a:xfrm>
              <a:prstGeom prst="rect">
                <a:avLst/>
              </a:prstGeom>
              <a:noFill/>
            </p:spPr>
            <p:txBody>
              <a:bodyPr wrap="square">
                <a:spAutoFit/>
              </a:bodyPr>
              <a:lstStyle/>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This process can be extended to surfaces in higher dimension.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Example 2:</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Find the equation of the tangent plane to </a:t>
                </a:r>
                <a14:m>
                  <m:oMath xmlns:m="http://schemas.openxmlformats.org/officeDocument/2006/math">
                    <m:r>
                      <a:rPr lang="en-US" sz="2000" i="1">
                        <a:effectLst/>
                        <a:latin typeface="Cambria Math" panose="02040503050406030204" pitchFamily="18" charset="0"/>
                        <a:ea typeface="Calibri" panose="020F0502020204030204" pitchFamily="34" charset="0"/>
                        <a:cs typeface="Times New Roman" panose="02020603050405020304" pitchFamily="18" charset="0"/>
                      </a:rPr>
                      <m:t>𝑤</m:t>
                    </m:r>
                    <m:r>
                      <a:rPr lang="en-US" sz="2000" i="1">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𝑥</m:t>
                        </m:r>
                        <m:r>
                          <a:rPr lang="en-US" sz="2000" i="1">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𝑦</m:t>
                        </m:r>
                        <m:r>
                          <a:rPr lang="en-US" sz="2000" i="1">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𝑧</m:t>
                        </m:r>
                      </m:e>
                    </m:d>
                    <m:r>
                      <a:rPr lang="en-US" sz="20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2000" i="1">
                            <a:effectLst/>
                            <a:latin typeface="Cambria Math" panose="02040503050406030204" pitchFamily="18" charset="0"/>
                            <a:ea typeface="Calibri" panose="020F0502020204030204" pitchFamily="34" charset="0"/>
                            <a:cs typeface="Times New Roman" panose="02020603050405020304" pitchFamily="18" charset="0"/>
                          </a:rPr>
                          <m:t>2</m:t>
                        </m:r>
                      </m:sup>
                    </m:sSup>
                    <m:sSup>
                      <m:sSup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𝑦</m:t>
                        </m:r>
                      </m:e>
                      <m:sup>
                        <m:r>
                          <a:rPr lang="en-US" sz="2000" i="1">
                            <a:effectLst/>
                            <a:latin typeface="Cambria Math" panose="02040503050406030204" pitchFamily="18" charset="0"/>
                            <a:ea typeface="Calibri" panose="020F0502020204030204" pitchFamily="34" charset="0"/>
                            <a:cs typeface="Times New Roman" panose="02020603050405020304" pitchFamily="18" charset="0"/>
                          </a:rPr>
                          <m:t>3</m:t>
                        </m:r>
                      </m:sup>
                    </m:sSup>
                    <m:sSup>
                      <m:sSup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𝑧</m:t>
                        </m:r>
                      </m:e>
                      <m:sup>
                        <m:r>
                          <a:rPr lang="en-US" sz="2000" i="1">
                            <a:effectLst/>
                            <a:latin typeface="Cambria Math" panose="02040503050406030204" pitchFamily="18" charset="0"/>
                            <a:ea typeface="Calibri" panose="020F0502020204030204" pitchFamily="34" charset="0"/>
                            <a:cs typeface="Times New Roman" panose="02020603050405020304" pitchFamily="18" charset="0"/>
                          </a:rPr>
                          <m:t>4</m:t>
                        </m:r>
                      </m:sup>
                    </m:sSup>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(2,1,−2,64)</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partial derivatives are evaluated at </a:t>
                </a:r>
                <a14:m>
                  <m:oMath xmlns:m="http://schemas.openxmlformats.org/officeDocument/2006/math">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e>
                      </m:d>
                      <m:r>
                        <m:rPr>
                          <m:aln/>
                        </m:rP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3</m:t>
                          </m:r>
                        </m:sup>
                      </m:sSup>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4</m:t>
                          </m:r>
                        </m:sup>
                      </m:s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2,1,−2</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=64,</m:t>
                      </m:r>
                    </m:oMath>
                    <m:oMath xmlns:m="http://schemas.openxmlformats.org/officeDocument/2006/math">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e>
                      </m:d>
                      <m:r>
                        <m:rPr>
                          <m:aln/>
                        </m:rP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3</m:t>
                      </m:r>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sup>
                      </m:sSup>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sup>
                      </m:sSup>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4</m:t>
                          </m:r>
                        </m:sup>
                      </m:s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2,1,−2</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=192,</m:t>
                      </m:r>
                    </m:oMath>
                    <m:oMath xmlns:m="http://schemas.openxmlformats.org/officeDocument/2006/math">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e>
                      </m:d>
                      <m:r>
                        <m:rPr>
                          <m:aln/>
                        </m:rP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4</m:t>
                      </m:r>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sup>
                      </m:sSup>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3</m:t>
                          </m:r>
                        </m:sup>
                      </m:sSup>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3</m:t>
                          </m:r>
                        </m:sup>
                      </m:s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2,1,−2</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=−128.</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Thus, the plane of tangency is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64</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+192</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−128</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e>
                          </m:d>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𝑤</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−64</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Solving for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w</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𝑤</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=64</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+192</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−128</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+64.</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Simplified, the plane is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𝑤</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=64</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+192</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−128</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−512.</m:t>
                    </m:r>
                  </m:oMath>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EBE4CB15-99E5-6CCA-C319-73B520426834}"/>
                  </a:ext>
                </a:extLst>
              </p:cNvPr>
              <p:cNvSpPr txBox="1">
                <a:spLocks noRot="1" noChangeAspect="1" noMove="1" noResize="1" noEditPoints="1" noAdjustHandles="1" noChangeArrowheads="1" noChangeShapeType="1" noTextEdit="1"/>
              </p:cNvSpPr>
              <p:nvPr/>
            </p:nvSpPr>
            <p:spPr>
              <a:xfrm>
                <a:off x="311971" y="311972"/>
                <a:ext cx="11478409" cy="6408036"/>
              </a:xfrm>
              <a:prstGeom prst="rect">
                <a:avLst/>
              </a:prstGeom>
              <a:blipFill>
                <a:blip r:embed="rId2"/>
                <a:stretch>
                  <a:fillRect l="-531" t="-476" b="-666"/>
                </a:stretch>
              </a:blipFill>
            </p:spPr>
            <p:txBody>
              <a:bodyPr/>
              <a:lstStyle/>
              <a:p>
                <a:r>
                  <a:rPr lang="en-US">
                    <a:noFill/>
                  </a:rPr>
                  <a:t> </a:t>
                </a:r>
              </a:p>
            </p:txBody>
          </p:sp>
        </mc:Fallback>
      </mc:AlternateContent>
    </p:spTree>
    <p:extLst>
      <p:ext uri="{BB962C8B-B14F-4D97-AF65-F5344CB8AC3E}">
        <p14:creationId xmlns:p14="http://schemas.microsoft.com/office/powerpoint/2010/main" val="37360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B6E61AD4-449A-6F57-260D-F09A1006B5E3}"/>
                  </a:ext>
                </a:extLst>
              </p:cNvPr>
              <p:cNvSpPr txBox="1"/>
              <p:nvPr/>
            </p:nvSpPr>
            <p:spPr>
              <a:xfrm>
                <a:off x="570155" y="344245"/>
                <a:ext cx="10962043" cy="4681282"/>
              </a:xfrm>
              <a:prstGeom prst="rect">
                <a:avLst/>
              </a:prstGeom>
              <a:noFill/>
            </p:spPr>
            <p:txBody>
              <a:bodyPr wrap="square">
                <a:spAutoFit/>
              </a:bodyPr>
              <a:lstStyle/>
              <a:p>
                <a:pPr marL="0" marR="0" algn="just">
                  <a:lnSpc>
                    <a:spcPct val="10700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Example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3</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Given that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=18</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+24</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−49</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is the equation of the plane tangent to the surface </a:t>
                </a:r>
                <a14:m>
                  <m:oMath xmlns:m="http://schemas.openxmlformats.org/officeDocument/2006/math">
                    <m:r>
                      <a:rPr lang="en-US" sz="2000" i="1">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𝑥</m:t>
                        </m:r>
                        <m:r>
                          <a:rPr lang="en-US" sz="2000" i="1">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𝑦</m:t>
                        </m:r>
                      </m:e>
                    </m:d>
                    <m:r>
                      <a:rPr lang="en-US" sz="20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US" sz="2000" i="1">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sz="2000" i="1">
                        <a:effectLst/>
                        <a:latin typeface="Cambria Math" panose="02040503050406030204" pitchFamily="18" charset="0"/>
                        <a:ea typeface="Calibri" panose="020F0502020204030204" pitchFamily="34" charset="0"/>
                        <a:cs typeface="Times New Roman" panose="02020603050405020304" pitchFamily="18" charset="0"/>
                      </a:rPr>
                      <m:t>+2</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𝑥</m:t>
                    </m:r>
                    <m:sSup>
                      <m:sSup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𝑦</m:t>
                        </m:r>
                      </m:e>
                      <m:sup>
                        <m:r>
                          <a:rPr lang="en-US" sz="2000" i="1">
                            <a:effectLst/>
                            <a:latin typeface="Cambria Math" panose="02040503050406030204" pitchFamily="18" charset="0"/>
                            <a:ea typeface="Calibri" panose="020F0502020204030204" pitchFamily="34" charset="0"/>
                            <a:cs typeface="Times New Roman" panose="02020603050405020304" pitchFamily="18" charset="0"/>
                          </a:rPr>
                          <m:t>3</m:t>
                        </m:r>
                      </m:sup>
                    </m:sSup>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when </a:t>
                </a:r>
                <a14:m>
                  <m:oMath xmlns:m="http://schemas.openxmlformats.org/officeDocument/2006/math">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estimate the value of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(1.1, 1.9)</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Since planes consist only of linear and constant terms, it is usually easier to evaluate points on a plane rather than points on a surface. In this case, we have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=18</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1.1</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+24</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1.9</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−49=16.4.</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Observe that the point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(1.1, 1.9, 16.4)</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lies on the tangent plane, not on the surface of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However, if we were to evaluate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=1.1</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=1.9</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we obtain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1.1, 1.9</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1.1</m:t>
                              </m:r>
                            </m:e>
                          </m:d>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1.1</m:t>
                          </m:r>
                        </m:e>
                      </m:d>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1.9</m:t>
                              </m:r>
                            </m:e>
                          </m:d>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3</m:t>
                          </m:r>
                        </m:sup>
                      </m:s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=16.2998.</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The estimated value of 16.4 is an excellent approximation of the actual value of 16.2998. </a:t>
                </a:r>
                <a:endParaRPr lang="en-US" sz="2000" dirty="0"/>
              </a:p>
            </p:txBody>
          </p:sp>
        </mc:Choice>
        <mc:Fallback>
          <p:sp>
            <p:nvSpPr>
              <p:cNvPr id="3" name="TextBox 2">
                <a:extLst>
                  <a:ext uri="{FF2B5EF4-FFF2-40B4-BE49-F238E27FC236}">
                    <a16:creationId xmlns:a16="http://schemas.microsoft.com/office/drawing/2014/main" id="{B6E61AD4-449A-6F57-260D-F09A1006B5E3}"/>
                  </a:ext>
                </a:extLst>
              </p:cNvPr>
              <p:cNvSpPr txBox="1">
                <a:spLocks noRot="1" noChangeAspect="1" noMove="1" noResize="1" noEditPoints="1" noAdjustHandles="1" noChangeArrowheads="1" noChangeShapeType="1" noTextEdit="1"/>
              </p:cNvSpPr>
              <p:nvPr/>
            </p:nvSpPr>
            <p:spPr>
              <a:xfrm>
                <a:off x="570155" y="344245"/>
                <a:ext cx="10962043" cy="4681282"/>
              </a:xfrm>
              <a:prstGeom prst="rect">
                <a:avLst/>
              </a:prstGeom>
              <a:blipFill>
                <a:blip r:embed="rId2"/>
                <a:stretch>
                  <a:fillRect l="-612" t="-651" r="-556" b="-1172"/>
                </a:stretch>
              </a:blipFill>
            </p:spPr>
            <p:txBody>
              <a:bodyPr/>
              <a:lstStyle/>
              <a:p>
                <a:r>
                  <a:rPr lang="en-US">
                    <a:noFill/>
                  </a:rPr>
                  <a:t> </a:t>
                </a:r>
              </a:p>
            </p:txBody>
          </p:sp>
        </mc:Fallback>
      </mc:AlternateContent>
    </p:spTree>
    <p:extLst>
      <p:ext uri="{BB962C8B-B14F-4D97-AF65-F5344CB8AC3E}">
        <p14:creationId xmlns:p14="http://schemas.microsoft.com/office/powerpoint/2010/main" val="160678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276D755F-28AA-E35B-FBBD-1929E6B9DA9D}"/>
                  </a:ext>
                </a:extLst>
              </p:cNvPr>
              <p:cNvSpPr txBox="1"/>
              <p:nvPr/>
            </p:nvSpPr>
            <p:spPr>
              <a:xfrm>
                <a:off x="344245" y="268941"/>
                <a:ext cx="11424621" cy="6107185"/>
              </a:xfrm>
              <a:prstGeom prst="rect">
                <a:avLst/>
              </a:prstGeom>
              <a:noFill/>
            </p:spPr>
            <p:txBody>
              <a:bodyPr wrap="square">
                <a:spAutoFit/>
              </a:bodyPr>
              <a:lstStyle/>
              <a:p>
                <a:pPr marL="0" marR="0" algn="just">
                  <a:lnSpc>
                    <a:spcPct val="10700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Differentials.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equation of the tangent plane a</a:t>
                </a:r>
                <a14:m>
                  <m:oMath xmlns:m="http://schemas.openxmlformats.org/officeDocument/2006/math">
                    <m:r>
                      <m:rPr>
                        <m:sty m:val="p"/>
                      </m:rPr>
                      <a:rPr lang="en-US" sz="2000" b="0" i="0" smtClean="0">
                        <a:effectLst/>
                        <a:latin typeface="Cambria Math" panose="02040503050406030204" pitchFamily="18" charset="0"/>
                        <a:ea typeface="Times New Roman" panose="02020603050405020304" pitchFamily="18" charset="0"/>
                        <a:cs typeface="Times New Roman" panose="02020603050405020304" pitchFamily="18" charset="0"/>
                      </a:rPr>
                      <m:t>t</m:t>
                    </m:r>
                    <m:r>
                      <a:rPr lang="en-US" sz="2000" b="0" i="0" smtClean="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on the surface of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is given by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Add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to both sides: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V</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iew the expression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as a change in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z</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written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Do the same for </a:t>
                </a:r>
                <a14:m>
                  <m:oMath xmlns:m="http://schemas.openxmlformats.org/officeDocument/2006/math">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We have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𝑧</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For sufficiently small changes in the variables, we can assume that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𝑑𝑥</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so on. Thus, the above equation can be written using differentials: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𝑑𝑧</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𝑑𝑥</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𝑑𝑦</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We can use this formula to study the effect that small changes in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x</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y</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have on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z</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276D755F-28AA-E35B-FBBD-1929E6B9DA9D}"/>
                  </a:ext>
                </a:extLst>
              </p:cNvPr>
              <p:cNvSpPr txBox="1">
                <a:spLocks noRot="1" noChangeAspect="1" noMove="1" noResize="1" noEditPoints="1" noAdjustHandles="1" noChangeArrowheads="1" noChangeShapeType="1" noTextEdit="1"/>
              </p:cNvSpPr>
              <p:nvPr/>
            </p:nvSpPr>
            <p:spPr>
              <a:xfrm>
                <a:off x="344245" y="268941"/>
                <a:ext cx="11424621" cy="6107185"/>
              </a:xfrm>
              <a:prstGeom prst="rect">
                <a:avLst/>
              </a:prstGeom>
              <a:blipFill>
                <a:blip r:embed="rId2"/>
                <a:stretch>
                  <a:fillRect l="-533" t="-499" r="-533" b="-699"/>
                </a:stretch>
              </a:blipFill>
            </p:spPr>
            <p:txBody>
              <a:bodyPr/>
              <a:lstStyle/>
              <a:p>
                <a:r>
                  <a:rPr lang="en-US">
                    <a:noFill/>
                  </a:rPr>
                  <a:t> </a:t>
                </a:r>
              </a:p>
            </p:txBody>
          </p:sp>
        </mc:Fallback>
      </mc:AlternateContent>
    </p:spTree>
    <p:extLst>
      <p:ext uri="{BB962C8B-B14F-4D97-AF65-F5344CB8AC3E}">
        <p14:creationId xmlns:p14="http://schemas.microsoft.com/office/powerpoint/2010/main" val="3798634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9D1EEA51-292F-8197-DBC1-74BEFAFF9EC3}"/>
                  </a:ext>
                </a:extLst>
              </p:cNvPr>
              <p:cNvSpPr txBox="1"/>
              <p:nvPr/>
            </p:nvSpPr>
            <p:spPr>
              <a:xfrm>
                <a:off x="484093" y="268941"/>
                <a:ext cx="11058861" cy="5351658"/>
              </a:xfrm>
              <a:prstGeom prst="rect">
                <a:avLst/>
              </a:prstGeom>
              <a:noFill/>
            </p:spPr>
            <p:txBody>
              <a:bodyPr wrap="square">
                <a:spAutoFit/>
              </a:bodyPr>
              <a:lstStyle/>
              <a:p>
                <a:pPr marL="0" marR="0" algn="just">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Example </a:t>
                </a:r>
                <a:r>
                  <a:rPr lang="en-US" sz="2000" b="1" dirty="0">
                    <a:latin typeface="Times New Roman" panose="02020603050405020304" pitchFamily="18" charset="0"/>
                    <a:ea typeface="Calibri" panose="020F0502020204030204" pitchFamily="34" charset="0"/>
                    <a:cs typeface="Times New Roman" panose="02020603050405020304" pitchFamily="18" charset="0"/>
                  </a:rPr>
                  <a:t>4</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exterior of a circular cylindrical tank is measured to be 4 meters in radius and 5 meters high. Assume that the measurements have a tolerance of </a:t>
                </a:r>
                <a14:m>
                  <m:oMath xmlns:m="http://schemas.openxmlformats.org/officeDocument/2006/math">
                    <m:r>
                      <a:rPr lang="en-US" sz="2000" i="1">
                        <a:effectLst/>
                        <a:latin typeface="Cambria Math" panose="02040503050406030204" pitchFamily="18" charset="0"/>
                        <a:ea typeface="Calibri" panose="020F0502020204030204" pitchFamily="34" charset="0"/>
                        <a:cs typeface="Times New Roman" panose="02020603050405020304" pitchFamily="18" charset="0"/>
                      </a:rPr>
                      <m:t>0.02</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meters for the radius and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0.03</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meters for the height. What effect do the possible variances in radius or height have on the volume of the tank?</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volume is given by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𝑉</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𝑟</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h</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𝑟</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h</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where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is the radius of the base, and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h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is the vertical height. The differentials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𝑑𝑉</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𝑑𝑟</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𝑑h</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are related by the formula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𝑑𝑉</m:t>
                      </m:r>
                      <m:r>
                        <m:rPr>
                          <m:aln/>
                        </m:rP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𝑉</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𝑟</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𝑟</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h</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𝑑𝑟</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𝑉</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h</m:t>
                          </m:r>
                        </m:sub>
                      </m:sSub>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𝑟</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h</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𝑑h</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m:oMath xmlns:m="http://schemas.openxmlformats.org/officeDocument/2006/math">
                      <m:r>
                        <m:rPr>
                          <m:aln/>
                        </m:rP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𝑟</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h</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𝑑𝑟</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sSubSup>
                        <m:sSub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𝑟</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sup>
                      </m:sSub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𝑑h</m:t>
                      </m:r>
                    </m:oMath>
                    <m:oMath xmlns:m="http://schemas.openxmlformats.org/officeDocument/2006/math">
                      <m:r>
                        <m:rPr>
                          <m:aln/>
                        </m:rP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4</m:t>
                          </m:r>
                        </m:e>
                      </m:d>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5</m:t>
                          </m:r>
                        </m:e>
                      </m:d>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0.02</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4</m:t>
                              </m:r>
                            </m:e>
                          </m:d>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(0.03)</m:t>
                      </m:r>
                    </m:oMath>
                    <m:oMath xmlns:m="http://schemas.openxmlformats.org/officeDocument/2006/math">
                      <m:r>
                        <m:rPr>
                          <m:aln/>
                        </m:rP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40</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0.02</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+16</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0.03</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m:oMath xmlns:m="http://schemas.openxmlformats.org/officeDocument/2006/math">
                      <m:r>
                        <m:rPr>
                          <m:aln/>
                        </m:rP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4.02 </m:t>
                      </m:r>
                      <m:r>
                        <m:rPr>
                          <m:sty m:val="p"/>
                        </m:rPr>
                        <a:rPr lang="en-US" sz="2000">
                          <a:effectLst/>
                          <a:latin typeface="Cambria Math" panose="02040503050406030204" pitchFamily="18" charset="0"/>
                          <a:ea typeface="Times New Roman" panose="02020603050405020304" pitchFamily="18" charset="0"/>
                          <a:cs typeface="Times New Roman" panose="02020603050405020304" pitchFamily="18" charset="0"/>
                        </a:rPr>
                        <m:t>cubic</m:t>
                      </m:r>
                      <m:r>
                        <a:rPr lang="en-US" sz="2000">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2000">
                          <a:effectLst/>
                          <a:latin typeface="Cambria Math" panose="02040503050406030204" pitchFamily="18" charset="0"/>
                          <a:ea typeface="Times New Roman" panose="02020603050405020304" pitchFamily="18" charset="0"/>
                          <a:cs typeface="Times New Roman" panose="02020603050405020304" pitchFamily="18" charset="0"/>
                        </a:rPr>
                        <m:t>meters</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It might be surprising that being off by just 0.02 meters (2 cm) when measuring the radius and 0.03 meters (3 cm) when measuring the height would translate into a change of approximately 4 cubic meters for the volume.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9D1EEA51-292F-8197-DBC1-74BEFAFF9EC3}"/>
                  </a:ext>
                </a:extLst>
              </p:cNvPr>
              <p:cNvSpPr txBox="1">
                <a:spLocks noRot="1" noChangeAspect="1" noMove="1" noResize="1" noEditPoints="1" noAdjustHandles="1" noChangeArrowheads="1" noChangeShapeType="1" noTextEdit="1"/>
              </p:cNvSpPr>
              <p:nvPr/>
            </p:nvSpPr>
            <p:spPr>
              <a:xfrm>
                <a:off x="484093" y="268941"/>
                <a:ext cx="11058861" cy="5351658"/>
              </a:xfrm>
              <a:prstGeom prst="rect">
                <a:avLst/>
              </a:prstGeom>
              <a:blipFill>
                <a:blip r:embed="rId2"/>
                <a:stretch>
                  <a:fillRect l="-551" t="-569" r="-551" b="-1025"/>
                </a:stretch>
              </a:blipFill>
            </p:spPr>
            <p:txBody>
              <a:bodyPr/>
              <a:lstStyle/>
              <a:p>
                <a:r>
                  <a:rPr lang="en-US">
                    <a:noFill/>
                  </a:rPr>
                  <a:t> </a:t>
                </a:r>
              </a:p>
            </p:txBody>
          </p:sp>
        </mc:Fallback>
      </mc:AlternateContent>
    </p:spTree>
    <p:extLst>
      <p:ext uri="{BB962C8B-B14F-4D97-AF65-F5344CB8AC3E}">
        <p14:creationId xmlns:p14="http://schemas.microsoft.com/office/powerpoint/2010/main" val="388813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77ADA2DC-7416-8B0C-CBCF-53ED7DC66D78}"/>
                  </a:ext>
                </a:extLst>
              </p:cNvPr>
              <p:cNvSpPr txBox="1"/>
              <p:nvPr/>
            </p:nvSpPr>
            <p:spPr>
              <a:xfrm>
                <a:off x="268941" y="182880"/>
                <a:ext cx="11370833" cy="6003375"/>
              </a:xfrm>
              <a:prstGeom prst="rect">
                <a:avLst/>
              </a:prstGeom>
              <a:noFill/>
            </p:spPr>
            <p:txBody>
              <a:bodyPr wrap="square">
                <a:spAutoFit/>
              </a:bodyPr>
              <a:lstStyle/>
              <a:p>
                <a:pPr marL="0" marR="0" algn="just">
                  <a:lnSpc>
                    <a:spcPct val="107000"/>
                  </a:lnSpc>
                  <a:spcBef>
                    <a:spcPts val="0"/>
                  </a:spcBef>
                  <a:spcAft>
                    <a:spcPts val="0"/>
                  </a:spcAf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W</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e can calculate exact volumes for these measurements and compare. If the radius is exactly 4 meters and the height exactly 5 meters, the volume is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𝑉</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4,5</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4</m:t>
                              </m:r>
                            </m:e>
                          </m:d>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sup>
                      </m:sSup>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5</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=251.327 </m:t>
                      </m:r>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m:rPr>
                              <m:sty m:val="p"/>
                            </m:rPr>
                            <a:rPr lang="en-US" sz="2000">
                              <a:effectLst/>
                              <a:latin typeface="Cambria Math" panose="02040503050406030204" pitchFamily="18" charset="0"/>
                              <a:ea typeface="Times New Roman" panose="02020603050405020304" pitchFamily="18" charset="0"/>
                              <a:cs typeface="Times New Roman" panose="02020603050405020304" pitchFamily="18" charset="0"/>
                            </a:rPr>
                            <m:t>m</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3</m:t>
                          </m:r>
                        </m:sup>
                      </m:s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If both measures are “low”, that is,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r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3.98 meters and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4.97 meters, then the volume is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𝑉</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3.98,4.97</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3.98</m:t>
                              </m:r>
                            </m:e>
                          </m:d>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sup>
                      </m:sSup>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4.97</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=247.327</m:t>
                      </m:r>
                      <m:r>
                        <a:rPr lang="en-US" sz="2000">
                          <a:effectLst/>
                          <a:latin typeface="Cambria Math" panose="02040503050406030204" pitchFamily="18" charset="0"/>
                          <a:ea typeface="Times New Roman" panose="02020603050405020304" pitchFamily="18" charset="0"/>
                          <a:cs typeface="Times New Roman" panose="02020603050405020304" pitchFamily="18" charset="0"/>
                        </a:rPr>
                        <m:t> </m:t>
                      </m:r>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m:rPr>
                              <m:sty m:val="p"/>
                            </m:rPr>
                            <a:rPr lang="en-US" sz="2000">
                              <a:effectLst/>
                              <a:latin typeface="Cambria Math" panose="02040503050406030204" pitchFamily="18" charset="0"/>
                              <a:ea typeface="Times New Roman" panose="02020603050405020304" pitchFamily="18" charset="0"/>
                              <a:cs typeface="Times New Roman" panose="02020603050405020304" pitchFamily="18" charset="0"/>
                            </a:rPr>
                            <m:t>m</m:t>
                          </m:r>
                        </m:e>
                        <m:sup>
                          <m:r>
                            <a:rPr lang="en-US" sz="2000">
                              <a:effectLst/>
                              <a:latin typeface="Cambria Math" panose="02040503050406030204" pitchFamily="18" charset="0"/>
                              <a:ea typeface="Times New Roman" panose="02020603050405020304" pitchFamily="18" charset="0"/>
                              <a:cs typeface="Times New Roman" panose="02020603050405020304" pitchFamily="18" charset="0"/>
                            </a:rPr>
                            <m:t>3</m:t>
                          </m:r>
                        </m:sup>
                      </m:s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difference between the two volume figures is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247.327−251.327=−4 </m:t>
                    </m:r>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m:rPr>
                            <m:sty m:val="p"/>
                          </m:rPr>
                          <a:rPr lang="en-US" sz="2000">
                            <a:effectLst/>
                            <a:latin typeface="Cambria Math" panose="02040503050406030204" pitchFamily="18" charset="0"/>
                            <a:ea typeface="Times New Roman" panose="02020603050405020304" pitchFamily="18" charset="0"/>
                            <a:cs typeface="Times New Roman" panose="02020603050405020304" pitchFamily="18" charset="0"/>
                          </a:rPr>
                          <m:t>m</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3</m:t>
                        </m:r>
                      </m:sup>
                    </m:sSup>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Thus, measuring low results in approximately 4 fewer cubic meters of volume.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If both measures are “high”,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4.02 and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5.03, then the volume is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𝑉</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4.02,5.03</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𝜋</m:t>
                      </m:r>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4.02</m:t>
                              </m:r>
                            </m:e>
                          </m:d>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sup>
                      </m:sSup>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5.03</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=255.37 </m:t>
                      </m:r>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m:rPr>
                              <m:sty m:val="p"/>
                            </m:rPr>
                            <a:rPr lang="en-US" sz="2000">
                              <a:effectLst/>
                              <a:latin typeface="Cambria Math" panose="02040503050406030204" pitchFamily="18" charset="0"/>
                              <a:ea typeface="Times New Roman" panose="02020603050405020304" pitchFamily="18" charset="0"/>
                              <a:cs typeface="Times New Roman" panose="02020603050405020304" pitchFamily="18" charset="0"/>
                            </a:rPr>
                            <m:t>m</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3</m:t>
                          </m:r>
                        </m:sup>
                      </m:s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difference between this higher figure and the presumed volume figure is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255.37−251.327=4.043 </m:t>
                    </m:r>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m:rPr>
                            <m:sty m:val="p"/>
                          </m:rPr>
                          <a:rPr lang="en-US" sz="2000">
                            <a:effectLst/>
                            <a:latin typeface="Cambria Math" panose="02040503050406030204" pitchFamily="18" charset="0"/>
                            <a:ea typeface="Times New Roman" panose="02020603050405020304" pitchFamily="18" charset="0"/>
                            <a:cs typeface="Times New Roman" panose="02020603050405020304" pitchFamily="18" charset="0"/>
                          </a:rPr>
                          <m:t>m</m:t>
                        </m:r>
                      </m:e>
                      <m:sup>
                        <m:r>
                          <a:rPr lang="en-US" sz="2000">
                            <a:effectLst/>
                            <a:latin typeface="Cambria Math" panose="02040503050406030204" pitchFamily="18" charset="0"/>
                            <a:ea typeface="Times New Roman" panose="02020603050405020304" pitchFamily="18" charset="0"/>
                            <a:cs typeface="Times New Roman" panose="02020603050405020304" pitchFamily="18" charset="0"/>
                          </a:rPr>
                          <m:t>3</m:t>
                        </m:r>
                      </m:sup>
                    </m:s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Again, the change in volume is roughly 4 cubic meters.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77ADA2DC-7416-8B0C-CBCF-53ED7DC66D78}"/>
                  </a:ext>
                </a:extLst>
              </p:cNvPr>
              <p:cNvSpPr txBox="1">
                <a:spLocks noRot="1" noChangeAspect="1" noMove="1" noResize="1" noEditPoints="1" noAdjustHandles="1" noChangeArrowheads="1" noChangeShapeType="1" noTextEdit="1"/>
              </p:cNvSpPr>
              <p:nvPr/>
            </p:nvSpPr>
            <p:spPr>
              <a:xfrm>
                <a:off x="268941" y="182880"/>
                <a:ext cx="11370833" cy="6003375"/>
              </a:xfrm>
              <a:prstGeom prst="rect">
                <a:avLst/>
              </a:prstGeom>
              <a:blipFill>
                <a:blip r:embed="rId2"/>
                <a:stretch>
                  <a:fillRect l="-536" t="-508" r="-590" b="-812"/>
                </a:stretch>
              </a:blipFill>
            </p:spPr>
            <p:txBody>
              <a:bodyPr/>
              <a:lstStyle/>
              <a:p>
                <a:r>
                  <a:rPr lang="en-US">
                    <a:noFill/>
                  </a:rPr>
                  <a:t> </a:t>
                </a:r>
              </a:p>
            </p:txBody>
          </p:sp>
        </mc:Fallback>
      </mc:AlternateContent>
    </p:spTree>
    <p:extLst>
      <p:ext uri="{BB962C8B-B14F-4D97-AF65-F5344CB8AC3E}">
        <p14:creationId xmlns:p14="http://schemas.microsoft.com/office/powerpoint/2010/main" val="86912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0D373301-7C23-0647-871C-7C85F2CDFA92}"/>
                  </a:ext>
                </a:extLst>
              </p:cNvPr>
              <p:cNvSpPr txBox="1"/>
              <p:nvPr/>
            </p:nvSpPr>
            <p:spPr>
              <a:xfrm>
                <a:off x="484093" y="355002"/>
                <a:ext cx="11424621" cy="6141938"/>
              </a:xfrm>
              <a:prstGeom prst="rect">
                <a:avLst/>
              </a:prstGeom>
              <a:noFill/>
            </p:spPr>
            <p:txBody>
              <a:bodyPr wrap="square">
                <a:spAutoFit/>
              </a:bodyPr>
              <a:lstStyle/>
              <a:p>
                <a:pPr marL="0" marR="0" algn="just">
                  <a:lnSpc>
                    <a:spcPct val="10700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Example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5</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surface area of a rectangular box of length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l</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width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w</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height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is given by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𝐴</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𝑤𝑙</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𝑤h</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𝑙h</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Suppose workers measure the length to be 20 feet, the width 8 feet and the height 5 feet. If the tolerance of the surface area is to be no more than 6 square feet (low or high), what should the tolerances on the length, width and height be, assuming all to be the same?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Written in differential form,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𝑑𝐴</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is related to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𝑑𝑙</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𝑑𝑤</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𝑑h</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by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𝑑𝐴</m:t>
                      </m:r>
                      <m:r>
                        <m:rPr>
                          <m:aln/>
                        </m:rP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𝐴</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𝑙</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𝑑𝑙</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𝐴</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𝑤</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𝑑𝑤</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𝐴</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h</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𝑑h</m:t>
                      </m:r>
                      <m:r>
                        <m:rPr>
                          <m:aln/>
                        </m:rP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𝑤</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h</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𝑑𝑙</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𝑙</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h</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𝑑𝑤</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𝑙</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𝑤</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𝑑h</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We assume that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𝑑𝑙</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𝑑𝑤</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𝑑h</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Substituting, we have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6=2</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20+8</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𝑑𝑙</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20+5</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𝑑𝑤</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8+5</m:t>
                          </m:r>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𝑑h</m:t>
                      </m:r>
                    </m:oMath>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6</m:t>
                      </m:r>
                      <m:r>
                        <m:rPr>
                          <m:aln/>
                        </m:rP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56</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𝑑𝑙</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+50</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𝑑𝑤</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+26</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𝑑h</m:t>
                      </m:r>
                    </m:oMath>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6=132</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𝑑𝑙</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2000">
                          <a:effectLst/>
                          <a:latin typeface="Cambria Math" panose="02040503050406030204" pitchFamily="18" charset="0"/>
                          <a:ea typeface="Times New Roman" panose="02020603050405020304" pitchFamily="18" charset="0"/>
                          <a:cs typeface="Times New Roman" panose="02020603050405020304" pitchFamily="18" charset="0"/>
                        </a:rPr>
                        <m:t>since</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𝑑𝑙</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𝑑𝑤</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𝑑h</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Thus,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𝑑𝑙</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6</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132</m:t>
                        </m:r>
                      </m:den>
                    </m:f>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≈0.045</m:t>
                    </m:r>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feet, or slightly over half an inch, in allowable tolerance. If the workers can keep their measurements for the length, width and height within this small tolerance, the actual surface area should not vary by more than 6 square feet from the presumptive surface area.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TextBox 2">
                <a:extLst>
                  <a:ext uri="{FF2B5EF4-FFF2-40B4-BE49-F238E27FC236}">
                    <a16:creationId xmlns:a16="http://schemas.microsoft.com/office/drawing/2014/main" id="{0D373301-7C23-0647-871C-7C85F2CDFA92}"/>
                  </a:ext>
                </a:extLst>
              </p:cNvPr>
              <p:cNvSpPr txBox="1">
                <a:spLocks noRot="1" noChangeAspect="1" noMove="1" noResize="1" noEditPoints="1" noAdjustHandles="1" noChangeArrowheads="1" noChangeShapeType="1" noTextEdit="1"/>
              </p:cNvSpPr>
              <p:nvPr/>
            </p:nvSpPr>
            <p:spPr>
              <a:xfrm>
                <a:off x="484093" y="355002"/>
                <a:ext cx="11424621" cy="6141938"/>
              </a:xfrm>
              <a:prstGeom prst="rect">
                <a:avLst/>
              </a:prstGeom>
              <a:blipFill>
                <a:blip r:embed="rId2"/>
                <a:stretch>
                  <a:fillRect l="-533" t="-496" r="-533" b="-694"/>
                </a:stretch>
              </a:blipFill>
            </p:spPr>
            <p:txBody>
              <a:bodyPr/>
              <a:lstStyle/>
              <a:p>
                <a:r>
                  <a:rPr lang="en-US">
                    <a:noFill/>
                  </a:rPr>
                  <a:t> </a:t>
                </a:r>
              </a:p>
            </p:txBody>
          </p:sp>
        </mc:Fallback>
      </mc:AlternateContent>
    </p:spTree>
    <p:extLst>
      <p:ext uri="{BB962C8B-B14F-4D97-AF65-F5344CB8AC3E}">
        <p14:creationId xmlns:p14="http://schemas.microsoft.com/office/powerpoint/2010/main" val="21001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TotalTime>
  <Words>1852</Words>
  <Application>Microsoft Office PowerPoint</Application>
  <PresentationFormat>Widescreen</PresentationFormat>
  <Paragraphs>130</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Aptos</vt:lpstr>
      <vt:lpstr>Aptos Display</vt:lpstr>
      <vt:lpstr>Arial</vt:lpstr>
      <vt:lpstr>Calibri</vt:lpstr>
      <vt:lpstr>Cambria Math</vt:lpstr>
      <vt:lpstr>Times New Roman</vt:lpstr>
      <vt:lpstr>Office Theme</vt:lpstr>
      <vt:lpstr>Tangent Planes and Linear Approximations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Beth Cousland</dc:creator>
  <cp:lastModifiedBy>Beth Cousland</cp:lastModifiedBy>
  <cp:revision>1</cp:revision>
  <dcterms:created xsi:type="dcterms:W3CDTF">2024-09-23T15:52:35Z</dcterms:created>
  <dcterms:modified xsi:type="dcterms:W3CDTF">2024-09-23T16:13:10Z</dcterms:modified>
</cp:coreProperties>
</file>